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y="5143500" cx="9144000"/>
  <p:notesSz cx="6858000" cy="9144000"/>
  <p:embeddedFontLst>
    <p:embeddedFont>
      <p:font typeface="Roboto"/>
      <p:regular r:id="rId25"/>
      <p:bold r:id="rId26"/>
      <p:italic r:id="rId27"/>
      <p:boldItalic r:id="rId28"/>
    </p:embeddedFont>
    <p:embeddedFont>
      <p:font typeface="Merriweather"/>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FD119D9-B2C0-43B7-A34F-378E9017ED4C}">
  <a:tblStyle styleId="{CFD119D9-B2C0-43B7-A34F-378E9017ED4C}"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Merriweather-regular.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Merriweather-italic.fntdata"/><Relationship Id="rId30" Type="http://schemas.openxmlformats.org/officeDocument/2006/relationships/font" Target="fonts/Merriweather-bold.fntdata"/><Relationship Id="rId11" Type="http://schemas.openxmlformats.org/officeDocument/2006/relationships/slide" Target="slides/slide4.xml"/><Relationship Id="rId10" Type="http://schemas.openxmlformats.org/officeDocument/2006/relationships/slide" Target="slides/slide3.xml"/><Relationship Id="rId32" Type="http://schemas.openxmlformats.org/officeDocument/2006/relationships/font" Target="fonts/Merriweather-boldItalic.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e97c9f2d75_2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e97c9f2d75_2_7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ge97c9f2d75_2_7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e97c9f2d75_2_132: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ge97c9f2d75_2_1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e97c9f2d75_9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e97c9f2d75_9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e97c9f2d75_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e97c9f2d75_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e97c9f2d75_2_1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8" name="Google Shape;238;ge97c9f2d75_2_1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James</a:t>
            </a:r>
            <a:endParaRPr/>
          </a:p>
        </p:txBody>
      </p:sp>
      <p:sp>
        <p:nvSpPr>
          <p:cNvPr id="239" name="Google Shape;239;ge97c9f2d75_2_13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e97c9f2d75_2_1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6" name="Google Shape;246;ge97c9f2d75_2_1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Nick</a:t>
            </a:r>
            <a:endParaRPr/>
          </a:p>
        </p:txBody>
      </p:sp>
      <p:sp>
        <p:nvSpPr>
          <p:cNvPr id="247" name="Google Shape;247;ge97c9f2d75_2_14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e97c9f2d7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e97c9f2d7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e97c9f2d75_2_1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ge97c9f2d75_2_14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Sabya</a:t>
            </a:r>
            <a:endParaRPr/>
          </a:p>
        </p:txBody>
      </p:sp>
      <p:sp>
        <p:nvSpPr>
          <p:cNvPr id="268" name="Google Shape;268;ge97c9f2d75_2_14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e97c9f2d75_2_152: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ge97c9f2d75_2_1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e97c9f2d75_2_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5" name="Google Shape;135;ge97c9f2d75_2_8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James</a:t>
            </a:r>
            <a:endParaRPr/>
          </a:p>
        </p:txBody>
      </p:sp>
      <p:sp>
        <p:nvSpPr>
          <p:cNvPr id="136" name="Google Shape;136;ge97c9f2d75_2_8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e97c9f2d75_2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3" name="Google Shape;143;ge97c9f2d75_2_8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Sabya</a:t>
            </a:r>
            <a:endParaRPr/>
          </a:p>
        </p:txBody>
      </p:sp>
      <p:sp>
        <p:nvSpPr>
          <p:cNvPr id="144" name="Google Shape;144;ge97c9f2d75_2_8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e97c9f2d75_2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1" name="Google Shape;151;ge97c9f2d75_2_9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James, Sabya, Nick</a:t>
            </a:r>
            <a:endParaRPr/>
          </a:p>
        </p:txBody>
      </p:sp>
      <p:sp>
        <p:nvSpPr>
          <p:cNvPr id="152" name="Google Shape;152;ge97c9f2d75_2_9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e97c9f2d75_2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8" name="Google Shape;168;ge97c9f2d75_2_10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Sabya</a:t>
            </a:r>
            <a:endParaRPr/>
          </a:p>
          <a:p>
            <a:pPr indent="0" lvl="0" marL="0" rtl="0" algn="l">
              <a:spcBef>
                <a:spcPts val="0"/>
              </a:spcBef>
              <a:spcAft>
                <a:spcPts val="0"/>
              </a:spcAft>
              <a:buNone/>
            </a:pPr>
            <a:r>
              <a:rPr lang="en"/>
              <a:t>Data analysis</a:t>
            </a:r>
            <a:endParaRPr/>
          </a:p>
          <a:p>
            <a:pPr indent="0" lvl="0" marL="0" rtl="0" algn="l">
              <a:spcBef>
                <a:spcPts val="0"/>
              </a:spcBef>
              <a:spcAft>
                <a:spcPts val="0"/>
              </a:spcAft>
              <a:buNone/>
            </a:pPr>
            <a:r>
              <a:rPr lang="en"/>
              <a:t>Discussion of plots</a:t>
            </a:r>
            <a:endParaRPr/>
          </a:p>
          <a:p>
            <a:pPr indent="0" lvl="0" marL="0" rtl="0" algn="l">
              <a:spcBef>
                <a:spcPts val="0"/>
              </a:spcBef>
              <a:spcAft>
                <a:spcPts val="0"/>
              </a:spcAft>
              <a:buNone/>
            </a:pPr>
            <a:r>
              <a:rPr lang="en"/>
              <a:t>Hospitals</a:t>
            </a:r>
            <a:endParaRPr/>
          </a:p>
          <a:p>
            <a:pPr indent="0" lvl="0" marL="0" rtl="0" algn="l">
              <a:spcBef>
                <a:spcPts val="0"/>
              </a:spcBef>
              <a:spcAft>
                <a:spcPts val="0"/>
              </a:spcAft>
              <a:buNone/>
            </a:pPr>
            <a:r>
              <a:t/>
            </a:r>
            <a:endParaRPr/>
          </a:p>
        </p:txBody>
      </p:sp>
      <p:sp>
        <p:nvSpPr>
          <p:cNvPr id="169" name="Google Shape;169;ge97c9f2d75_2_10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97c9f2d75_1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97c9f2d75_1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e97c9f2d75_2_112: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ge97c9f2d75_2_1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e97c9f2d75_2_1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Google Shape;192;ge97c9f2d75_2_1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ge97c9f2d75_2_1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e97c9f2d75_2_12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ge97c9f2d75_2_1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8" name="Google Shape;58;p14"/>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59" name="Google Shape;59;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2" name="Shape 62"/>
        <p:cNvGrpSpPr/>
        <p:nvPr/>
      </p:nvGrpSpPr>
      <p:grpSpPr>
        <a:xfrm>
          <a:off x="0" y="0"/>
          <a:ext cx="0" cy="0"/>
          <a:chOff x="0" y="0"/>
          <a:chExt cx="0" cy="0"/>
        </a:xfrm>
      </p:grpSpPr>
      <p:sp>
        <p:nvSpPr>
          <p:cNvPr id="63" name="Google Shape;63;p1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4" name="Google Shape;64;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5" name="Google Shape;65;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6" name="Google Shape;66;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7" name="Google Shape;67;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8" name="Shape 68"/>
        <p:cNvGrpSpPr/>
        <p:nvPr/>
      </p:nvGrpSpPr>
      <p:grpSpPr>
        <a:xfrm>
          <a:off x="0" y="0"/>
          <a:ext cx="0" cy="0"/>
          <a:chOff x="0" y="0"/>
          <a:chExt cx="0" cy="0"/>
        </a:xfrm>
      </p:grpSpPr>
      <p:sp>
        <p:nvSpPr>
          <p:cNvPr id="69" name="Google Shape;69;p16"/>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0" name="Google Shape;70;p16"/>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71" name="Google Shape;71;p1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2" name="Google Shape;72;p1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4" name="Shape 74"/>
        <p:cNvGrpSpPr/>
        <p:nvPr/>
      </p:nvGrpSpPr>
      <p:grpSpPr>
        <a:xfrm>
          <a:off x="0" y="0"/>
          <a:ext cx="0" cy="0"/>
          <a:chOff x="0" y="0"/>
          <a:chExt cx="0" cy="0"/>
        </a:xfrm>
      </p:grpSpPr>
      <p:sp>
        <p:nvSpPr>
          <p:cNvPr id="75" name="Google Shape;75;p1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6" name="Google Shape;76;p17"/>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7" name="Google Shape;77;p17"/>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8" name="Google Shape;78;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9" name="Google Shape;79;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3" name="Google Shape;83;p18"/>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4" name="Google Shape;84;p18"/>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5" name="Google Shape;85;p18"/>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86" name="Google Shape;86;p18"/>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7" name="Google Shape;87;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8" name="Google Shape;98;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1" name="Google Shape;101;p21"/>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02" name="Google Shape;102;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03" name="Google Shape;103;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8" name="Google Shape;108;p22"/>
          <p:cNvSpPr/>
          <p:nvPr>
            <p:ph idx="2" type="pic"/>
          </p:nvPr>
        </p:nvSpPr>
        <p:spPr>
          <a:xfrm>
            <a:off x="3887391" y="740569"/>
            <a:ext cx="4629150" cy="3655219"/>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109" name="Google Shape;109;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0" name="Google Shape;110;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5" name="Google Shape;115;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6" name="Google Shape;116;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350073" y="1467446"/>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1" name="Google Shape;121;p24"/>
          <p:cNvSpPr txBox="1"/>
          <p:nvPr>
            <p:ph idx="1" type="body"/>
          </p:nvPr>
        </p:nvSpPr>
        <p:spPr>
          <a:xfrm rot="5400000">
            <a:off x="1349573" y="-447079"/>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2" name="Google Shape;122;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3" name="Google Shape;123;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2.png"/><Relationship Id="rId4" Type="http://schemas.openxmlformats.org/officeDocument/2006/relationships/image" Target="../media/image9.png"/><Relationship Id="rId5"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20.png"/><Relationship Id="rId5" Type="http://schemas.openxmlformats.org/officeDocument/2006/relationships/image" Target="../media/image18.png"/><Relationship Id="rId6" Type="http://schemas.openxmlformats.org/officeDocument/2006/relationships/hyperlink" Target="https://www.cdc.gov/nchs/pressroom/sosmap/life_expectancy/life_expectancy.htm" TargetMode="External"/><Relationship Id="rId7" Type="http://schemas.openxmlformats.org/officeDocument/2006/relationships/hyperlink" Target="https://www.census.gov/library/visualizations/interactive/2019-median-household-incom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23.png"/><Relationship Id="rId5" Type="http://schemas.openxmlformats.org/officeDocument/2006/relationships/image" Target="../media/image21.png"/><Relationship Id="rId6" Type="http://schemas.openxmlformats.org/officeDocument/2006/relationships/hyperlink" Target="https://www.cdc.gov/nchs/pressroom/sosmap/life_expectancy/life_expectancy.htm" TargetMode="External"/><Relationship Id="rId7" Type="http://schemas.openxmlformats.org/officeDocument/2006/relationships/hyperlink" Target="https://www.census.gov/library/visualizations/interactive/2019-median-household-income.html" TargetMode="External"/><Relationship Id="rId8" Type="http://schemas.openxmlformats.org/officeDocument/2006/relationships/hyperlink" Target="https://www.freeclinics.co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0.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nvSpPr>
        <p:spPr>
          <a:xfrm>
            <a:off x="930300" y="551050"/>
            <a:ext cx="6415800" cy="5619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 sz="1700" u="none" cap="none" strike="noStrike">
                <a:solidFill>
                  <a:schemeClr val="dk1"/>
                </a:solidFill>
                <a:latin typeface="Times New Roman"/>
                <a:ea typeface="Times New Roman"/>
                <a:cs typeface="Times New Roman"/>
                <a:sym typeface="Times New Roman"/>
              </a:rPr>
              <a:t>Project Title</a:t>
            </a:r>
            <a:endParaRPr sz="1300"/>
          </a:p>
          <a:p>
            <a:pPr indent="0" lvl="0" marL="0" marR="0" rtl="0" algn="ctr">
              <a:spcBef>
                <a:spcPts val="0"/>
              </a:spcBef>
              <a:spcAft>
                <a:spcPts val="0"/>
              </a:spcAft>
              <a:buNone/>
            </a:pPr>
            <a:r>
              <a:rPr lang="en" sz="1500">
                <a:solidFill>
                  <a:schemeClr val="dk1"/>
                </a:solidFill>
                <a:latin typeface="Times New Roman"/>
                <a:ea typeface="Times New Roman"/>
                <a:cs typeface="Times New Roman"/>
                <a:sym typeface="Times New Roman"/>
              </a:rPr>
              <a:t>Investigation into the distribution of medical care facilities in the United States</a:t>
            </a:r>
            <a:r>
              <a:rPr b="0" i="0" lang="en" sz="1500" u="none" cap="none" strike="noStrike">
                <a:solidFill>
                  <a:schemeClr val="dk1"/>
                </a:solidFill>
                <a:latin typeface="Times New Roman"/>
                <a:ea typeface="Times New Roman"/>
                <a:cs typeface="Times New Roman"/>
                <a:sym typeface="Times New Roman"/>
              </a:rPr>
              <a:t> </a:t>
            </a:r>
            <a:endParaRPr sz="1100"/>
          </a:p>
        </p:txBody>
      </p:sp>
      <p:sp>
        <p:nvSpPr>
          <p:cNvPr id="131" name="Google Shape;131;p25"/>
          <p:cNvSpPr txBox="1"/>
          <p:nvPr/>
        </p:nvSpPr>
        <p:spPr>
          <a:xfrm>
            <a:off x="3348659" y="1348338"/>
            <a:ext cx="1744200" cy="12237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i="0" lang="en" sz="1500" u="none" cap="none" strike="noStrike">
                <a:solidFill>
                  <a:schemeClr val="dk1"/>
                </a:solidFill>
                <a:latin typeface="Times New Roman"/>
                <a:ea typeface="Times New Roman"/>
                <a:cs typeface="Times New Roman"/>
                <a:sym typeface="Times New Roman"/>
              </a:rPr>
              <a:t>Group Members:</a:t>
            </a:r>
            <a:endParaRPr sz="1100"/>
          </a:p>
          <a:p>
            <a:pPr indent="0" lvl="0" marL="0" marR="0" rtl="0" algn="ctr">
              <a:spcBef>
                <a:spcPts val="0"/>
              </a:spcBef>
              <a:spcAft>
                <a:spcPts val="0"/>
              </a:spcAft>
              <a:buNone/>
            </a:pPr>
            <a:r>
              <a:rPr b="0" i="0" lang="en" sz="1500" u="none" cap="none" strike="noStrike">
                <a:solidFill>
                  <a:schemeClr val="dk1"/>
                </a:solidFill>
                <a:latin typeface="Times New Roman"/>
                <a:ea typeface="Times New Roman"/>
                <a:cs typeface="Times New Roman"/>
                <a:sym typeface="Times New Roman"/>
              </a:rPr>
              <a:t>James Bruning</a:t>
            </a:r>
            <a:endParaRPr b="0" i="0" sz="1500" u="none" cap="none" strike="noStrike">
              <a:solidFill>
                <a:schemeClr val="dk1"/>
              </a:solidFill>
              <a:latin typeface="Times New Roman"/>
              <a:ea typeface="Times New Roman"/>
              <a:cs typeface="Times New Roman"/>
              <a:sym typeface="Times New Roman"/>
            </a:endParaRPr>
          </a:p>
          <a:p>
            <a:pPr indent="0" lvl="0" marL="0" marR="0" rtl="0" algn="ctr">
              <a:spcBef>
                <a:spcPts val="0"/>
              </a:spcBef>
              <a:spcAft>
                <a:spcPts val="0"/>
              </a:spcAft>
              <a:buNone/>
            </a:pPr>
            <a:r>
              <a:rPr b="0" i="0" lang="en" sz="1500" u="none" cap="none" strike="noStrike">
                <a:solidFill>
                  <a:schemeClr val="dk1"/>
                </a:solidFill>
                <a:latin typeface="Times New Roman"/>
                <a:ea typeface="Times New Roman"/>
                <a:cs typeface="Times New Roman"/>
                <a:sym typeface="Times New Roman"/>
              </a:rPr>
              <a:t>Sabyasachi Das</a:t>
            </a:r>
            <a:endParaRPr sz="1100"/>
          </a:p>
          <a:p>
            <a:pPr indent="0" lvl="0" marL="0" marR="0" rtl="0" algn="ctr">
              <a:spcBef>
                <a:spcPts val="0"/>
              </a:spcBef>
              <a:spcAft>
                <a:spcPts val="0"/>
              </a:spcAft>
              <a:buNone/>
            </a:pPr>
            <a:r>
              <a:rPr b="0" i="0" lang="en" sz="1500" u="none" cap="none" strike="noStrike">
                <a:solidFill>
                  <a:schemeClr val="dk1"/>
                </a:solidFill>
                <a:latin typeface="Times New Roman"/>
                <a:ea typeface="Times New Roman"/>
                <a:cs typeface="Times New Roman"/>
                <a:sym typeface="Times New Roman"/>
              </a:rPr>
              <a:t>Nic</a:t>
            </a:r>
            <a:r>
              <a:rPr lang="en" sz="1500">
                <a:solidFill>
                  <a:schemeClr val="dk1"/>
                </a:solidFill>
                <a:latin typeface="Times New Roman"/>
                <a:ea typeface="Times New Roman"/>
                <a:cs typeface="Times New Roman"/>
                <a:sym typeface="Times New Roman"/>
              </a:rPr>
              <a:t>k</a:t>
            </a:r>
            <a:r>
              <a:rPr b="0" i="0" lang="en" sz="1500" u="none" cap="none" strike="noStrike">
                <a:solidFill>
                  <a:schemeClr val="dk1"/>
                </a:solidFill>
                <a:latin typeface="Times New Roman"/>
                <a:ea typeface="Times New Roman"/>
                <a:cs typeface="Times New Roman"/>
                <a:sym typeface="Times New Roman"/>
              </a:rPr>
              <a:t> Kelly</a:t>
            </a:r>
            <a:endParaRPr sz="1100"/>
          </a:p>
          <a:p>
            <a:pPr indent="0" lvl="0" marL="0" marR="0" rtl="0" algn="l">
              <a:spcBef>
                <a:spcPts val="0"/>
              </a:spcBef>
              <a:spcAft>
                <a:spcPts val="0"/>
              </a:spcAft>
              <a:buNone/>
            </a:pPr>
            <a:r>
              <a:t/>
            </a:r>
            <a:endParaRPr sz="1500">
              <a:solidFill>
                <a:schemeClr val="dk1"/>
              </a:solidFill>
              <a:latin typeface="Times New Roman"/>
              <a:ea typeface="Times New Roman"/>
              <a:cs typeface="Times New Roman"/>
              <a:sym typeface="Times New Roman"/>
            </a:endParaRPr>
          </a:p>
        </p:txBody>
      </p:sp>
      <p:sp>
        <p:nvSpPr>
          <p:cNvPr id="132" name="Google Shape;132;p25"/>
          <p:cNvSpPr txBox="1"/>
          <p:nvPr/>
        </p:nvSpPr>
        <p:spPr>
          <a:xfrm>
            <a:off x="282550" y="2962375"/>
            <a:ext cx="8578800" cy="103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Calibri"/>
                <a:ea typeface="Calibri"/>
                <a:cs typeface="Calibri"/>
                <a:sym typeface="Calibri"/>
              </a:rPr>
              <a:t>Project Goal</a:t>
            </a:r>
            <a:endParaRPr b="1" sz="1800">
              <a:solidFill>
                <a:schemeClr val="dk1"/>
              </a:solidFill>
              <a:latin typeface="Calibri"/>
              <a:ea typeface="Calibri"/>
              <a:cs typeface="Calibri"/>
              <a:sym typeface="Calibri"/>
            </a:endParaRPr>
          </a:p>
          <a:p>
            <a:pPr indent="0" lvl="0" marL="0" rtl="0" algn="l">
              <a:lnSpc>
                <a:spcPct val="90000"/>
              </a:lnSpc>
              <a:spcBef>
                <a:spcPts val="800"/>
              </a:spcBef>
              <a:spcAft>
                <a:spcPts val="0"/>
              </a:spcAft>
              <a:buNone/>
            </a:pPr>
            <a:r>
              <a:rPr lang="en" sz="1700">
                <a:solidFill>
                  <a:schemeClr val="dk1"/>
                </a:solidFill>
                <a:latin typeface="Calibri"/>
                <a:ea typeface="Calibri"/>
                <a:cs typeface="Calibri"/>
                <a:sym typeface="Calibri"/>
              </a:rPr>
              <a:t>Explore the relationship between the number of healthcare facilities available at the state and local level in America and population, median income, quality of care, and health outcomes.</a:t>
            </a:r>
            <a:endParaRPr sz="1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34"/>
          <p:cNvPicPr preferRelativeResize="0"/>
          <p:nvPr/>
        </p:nvPicPr>
        <p:blipFill rotWithShape="1">
          <a:blip r:embed="rId3">
            <a:alphaModFix/>
          </a:blip>
          <a:srcRect b="0" l="0" r="0" t="0"/>
          <a:stretch/>
        </p:blipFill>
        <p:spPr>
          <a:xfrm>
            <a:off x="163285" y="66481"/>
            <a:ext cx="4114800" cy="2743200"/>
          </a:xfrm>
          <a:prstGeom prst="rect">
            <a:avLst/>
          </a:prstGeom>
          <a:noFill/>
          <a:ln>
            <a:noFill/>
          </a:ln>
        </p:spPr>
      </p:pic>
      <p:pic>
        <p:nvPicPr>
          <p:cNvPr id="218" name="Google Shape;218;p34"/>
          <p:cNvPicPr preferRelativeResize="0"/>
          <p:nvPr/>
        </p:nvPicPr>
        <p:blipFill rotWithShape="1">
          <a:blip r:embed="rId4">
            <a:alphaModFix/>
          </a:blip>
          <a:srcRect b="0" l="0" r="0" t="0"/>
          <a:stretch/>
        </p:blipFill>
        <p:spPr>
          <a:xfrm>
            <a:off x="4572000" y="73479"/>
            <a:ext cx="4114800" cy="2743200"/>
          </a:xfrm>
          <a:prstGeom prst="rect">
            <a:avLst/>
          </a:prstGeom>
          <a:noFill/>
          <a:ln>
            <a:noFill/>
          </a:ln>
        </p:spPr>
      </p:pic>
      <p:sp>
        <p:nvSpPr>
          <p:cNvPr id="219" name="Google Shape;219;p34"/>
          <p:cNvSpPr txBox="1"/>
          <p:nvPr/>
        </p:nvSpPr>
        <p:spPr>
          <a:xfrm>
            <a:off x="821925" y="3065125"/>
            <a:ext cx="3022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Most hospitals are seen in regions where the median incomes are in the range of $50,00 to $70,000 per year.</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However, there is no correlation</a:t>
            </a:r>
            <a:endParaRPr>
              <a:latin typeface="Calibri"/>
              <a:ea typeface="Calibri"/>
              <a:cs typeface="Calibri"/>
              <a:sym typeface="Calibri"/>
            </a:endParaRPr>
          </a:p>
        </p:txBody>
      </p:sp>
      <p:sp>
        <p:nvSpPr>
          <p:cNvPr id="220" name="Google Shape;220;p34"/>
          <p:cNvSpPr txBox="1"/>
          <p:nvPr/>
        </p:nvSpPr>
        <p:spPr>
          <a:xfrm>
            <a:off x="5255200" y="3172825"/>
            <a:ext cx="3000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libri"/>
                <a:ea typeface="Calibri"/>
                <a:cs typeface="Calibri"/>
                <a:sym typeface="Calibri"/>
              </a:rPr>
              <a:t>There is direct relation between number of hospitals in a region and the population of the region</a:t>
            </a:r>
            <a:endParaRPr>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35"/>
          <p:cNvPicPr preferRelativeResize="0"/>
          <p:nvPr/>
        </p:nvPicPr>
        <p:blipFill>
          <a:blip r:embed="rId3">
            <a:alphaModFix/>
          </a:blip>
          <a:stretch>
            <a:fillRect/>
          </a:stretch>
        </p:blipFill>
        <p:spPr>
          <a:xfrm>
            <a:off x="0" y="24350"/>
            <a:ext cx="4572000" cy="2423050"/>
          </a:xfrm>
          <a:prstGeom prst="rect">
            <a:avLst/>
          </a:prstGeom>
          <a:noFill/>
          <a:ln cap="flat" cmpd="sng" w="9525">
            <a:solidFill>
              <a:schemeClr val="dk2"/>
            </a:solidFill>
            <a:prstDash val="solid"/>
            <a:round/>
            <a:headEnd len="sm" w="sm" type="none"/>
            <a:tailEnd len="sm" w="sm" type="none"/>
          </a:ln>
        </p:spPr>
      </p:pic>
      <p:pic>
        <p:nvPicPr>
          <p:cNvPr id="226" name="Google Shape;226;p35"/>
          <p:cNvPicPr preferRelativeResize="0"/>
          <p:nvPr/>
        </p:nvPicPr>
        <p:blipFill>
          <a:blip r:embed="rId4">
            <a:alphaModFix/>
          </a:blip>
          <a:stretch>
            <a:fillRect/>
          </a:stretch>
        </p:blipFill>
        <p:spPr>
          <a:xfrm>
            <a:off x="0" y="2476650"/>
            <a:ext cx="4572000" cy="2023300"/>
          </a:xfrm>
          <a:prstGeom prst="rect">
            <a:avLst/>
          </a:prstGeom>
          <a:noFill/>
          <a:ln cap="flat" cmpd="sng" w="9525">
            <a:solidFill>
              <a:schemeClr val="dk2"/>
            </a:solidFill>
            <a:prstDash val="solid"/>
            <a:round/>
            <a:headEnd len="sm" w="sm" type="none"/>
            <a:tailEnd len="sm" w="sm" type="none"/>
          </a:ln>
        </p:spPr>
      </p:pic>
      <p:sp>
        <p:nvSpPr>
          <p:cNvPr id="227" name="Google Shape;227;p35"/>
          <p:cNvSpPr txBox="1"/>
          <p:nvPr/>
        </p:nvSpPr>
        <p:spPr>
          <a:xfrm>
            <a:off x="5192250" y="24350"/>
            <a:ext cx="29496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Calibri"/>
              <a:buChar char="-"/>
            </a:pPr>
            <a:r>
              <a:rPr lang="en">
                <a:latin typeface="Calibri"/>
                <a:ea typeface="Calibri"/>
                <a:cs typeface="Calibri"/>
                <a:sym typeface="Calibri"/>
              </a:rPr>
              <a:t>Overwhelming </a:t>
            </a:r>
            <a:r>
              <a:rPr lang="en">
                <a:latin typeface="Calibri"/>
                <a:ea typeface="Calibri"/>
                <a:cs typeface="Calibri"/>
                <a:sym typeface="Calibri"/>
              </a:rPr>
              <a:t>majority</a:t>
            </a:r>
            <a:r>
              <a:rPr lang="en">
                <a:latin typeface="Calibri"/>
                <a:ea typeface="Calibri"/>
                <a:cs typeface="Calibri"/>
                <a:sym typeface="Calibri"/>
              </a:rPr>
              <a:t> is based on “</a:t>
            </a:r>
            <a:r>
              <a:rPr lang="en">
                <a:latin typeface="Calibri"/>
                <a:ea typeface="Calibri"/>
                <a:cs typeface="Calibri"/>
                <a:sym typeface="Calibri"/>
              </a:rPr>
              <a:t>Proprietary</a:t>
            </a:r>
            <a:r>
              <a:rPr lang="en">
                <a:latin typeface="Calibri"/>
                <a:ea typeface="Calibri"/>
                <a:cs typeface="Calibri"/>
                <a:sym typeface="Calibri"/>
              </a:rPr>
              <a:t>” ownership with no real states showing outliers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No real changes between ratings of different ownership types </a:t>
            </a:r>
            <a:endParaRPr>
              <a:latin typeface="Calibri"/>
              <a:ea typeface="Calibri"/>
              <a:cs typeface="Calibri"/>
              <a:sym typeface="Calibri"/>
            </a:endParaRPr>
          </a:p>
        </p:txBody>
      </p:sp>
      <p:pic>
        <p:nvPicPr>
          <p:cNvPr id="228" name="Google Shape;228;p35"/>
          <p:cNvPicPr preferRelativeResize="0"/>
          <p:nvPr/>
        </p:nvPicPr>
        <p:blipFill>
          <a:blip r:embed="rId5">
            <a:alphaModFix/>
          </a:blip>
          <a:stretch>
            <a:fillRect/>
          </a:stretch>
        </p:blipFill>
        <p:spPr>
          <a:xfrm>
            <a:off x="4572000" y="1672250"/>
            <a:ext cx="4512500" cy="2827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 sz="1700"/>
              <a:t>                                              </a:t>
            </a:r>
            <a:r>
              <a:rPr lang="en" sz="1700"/>
              <a:t>Population Density vs Median Income </a:t>
            </a:r>
            <a:endParaRPr sz="1700"/>
          </a:p>
        </p:txBody>
      </p:sp>
      <p:pic>
        <p:nvPicPr>
          <p:cNvPr id="234" name="Google Shape;234;p36"/>
          <p:cNvPicPr preferRelativeResize="0"/>
          <p:nvPr/>
        </p:nvPicPr>
        <p:blipFill>
          <a:blip r:embed="rId3">
            <a:alphaModFix/>
          </a:blip>
          <a:stretch>
            <a:fillRect/>
          </a:stretch>
        </p:blipFill>
        <p:spPr>
          <a:xfrm>
            <a:off x="0" y="1030425"/>
            <a:ext cx="4499951" cy="2437650"/>
          </a:xfrm>
          <a:prstGeom prst="rect">
            <a:avLst/>
          </a:prstGeom>
          <a:noFill/>
          <a:ln>
            <a:noFill/>
          </a:ln>
        </p:spPr>
      </p:pic>
      <p:pic>
        <p:nvPicPr>
          <p:cNvPr id="235" name="Google Shape;235;p36"/>
          <p:cNvPicPr preferRelativeResize="0"/>
          <p:nvPr/>
        </p:nvPicPr>
        <p:blipFill>
          <a:blip r:embed="rId4">
            <a:alphaModFix/>
          </a:blip>
          <a:stretch>
            <a:fillRect/>
          </a:stretch>
        </p:blipFill>
        <p:spPr>
          <a:xfrm>
            <a:off x="4572000" y="1030425"/>
            <a:ext cx="4572000" cy="2437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7"/>
          <p:cNvSpPr txBox="1"/>
          <p:nvPr/>
        </p:nvSpPr>
        <p:spPr>
          <a:xfrm>
            <a:off x="2252225" y="293775"/>
            <a:ext cx="51744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latin typeface="Calibri"/>
                <a:ea typeface="Calibri"/>
                <a:cs typeface="Calibri"/>
                <a:sym typeface="Calibri"/>
              </a:rPr>
              <a:t>Pharmacies per 10k Residents By County</a:t>
            </a:r>
            <a:endParaRPr sz="1700">
              <a:latin typeface="Calibri"/>
              <a:ea typeface="Calibri"/>
              <a:cs typeface="Calibri"/>
              <a:sym typeface="Calibri"/>
            </a:endParaRPr>
          </a:p>
        </p:txBody>
      </p:sp>
      <p:pic>
        <p:nvPicPr>
          <p:cNvPr id="242" name="Google Shape;242;p37"/>
          <p:cNvPicPr preferRelativeResize="0"/>
          <p:nvPr/>
        </p:nvPicPr>
        <p:blipFill>
          <a:blip r:embed="rId3">
            <a:alphaModFix/>
          </a:blip>
          <a:stretch>
            <a:fillRect/>
          </a:stretch>
        </p:blipFill>
        <p:spPr>
          <a:xfrm>
            <a:off x="1817014" y="825475"/>
            <a:ext cx="5509976" cy="3615174"/>
          </a:xfrm>
          <a:prstGeom prst="rect">
            <a:avLst/>
          </a:prstGeom>
          <a:noFill/>
          <a:ln>
            <a:noFill/>
          </a:ln>
        </p:spPr>
      </p:pic>
      <p:sp>
        <p:nvSpPr>
          <p:cNvPr id="243" name="Google Shape;243;p37"/>
          <p:cNvSpPr txBox="1"/>
          <p:nvPr/>
        </p:nvSpPr>
        <p:spPr>
          <a:xfrm>
            <a:off x="431325" y="4514500"/>
            <a:ext cx="825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Source: USA RX, https://www.usarx.com/pharmacy-deserts</a:t>
            </a:r>
            <a:endParaRPr>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8"/>
          <p:cNvSpPr txBox="1"/>
          <p:nvPr/>
        </p:nvSpPr>
        <p:spPr>
          <a:xfrm>
            <a:off x="2079925" y="412150"/>
            <a:ext cx="48405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latin typeface="Calibri"/>
                <a:ea typeface="Calibri"/>
                <a:cs typeface="Calibri"/>
                <a:sym typeface="Calibri"/>
              </a:rPr>
              <a:t>Pharmacy Analysis</a:t>
            </a:r>
            <a:endParaRPr sz="1700">
              <a:latin typeface="Calibri"/>
              <a:ea typeface="Calibri"/>
              <a:cs typeface="Calibri"/>
              <a:sym typeface="Calibri"/>
            </a:endParaRPr>
          </a:p>
        </p:txBody>
      </p:sp>
      <p:pic>
        <p:nvPicPr>
          <p:cNvPr id="250" name="Google Shape;250;p38"/>
          <p:cNvPicPr preferRelativeResize="0"/>
          <p:nvPr/>
        </p:nvPicPr>
        <p:blipFill>
          <a:blip r:embed="rId3">
            <a:alphaModFix/>
          </a:blip>
          <a:stretch>
            <a:fillRect/>
          </a:stretch>
        </p:blipFill>
        <p:spPr>
          <a:xfrm>
            <a:off x="201150" y="1482100"/>
            <a:ext cx="2949150" cy="2002177"/>
          </a:xfrm>
          <a:prstGeom prst="rect">
            <a:avLst/>
          </a:prstGeom>
          <a:noFill/>
          <a:ln>
            <a:noFill/>
          </a:ln>
        </p:spPr>
      </p:pic>
      <p:pic>
        <p:nvPicPr>
          <p:cNvPr id="251" name="Google Shape;251;p38"/>
          <p:cNvPicPr preferRelativeResize="0"/>
          <p:nvPr/>
        </p:nvPicPr>
        <p:blipFill>
          <a:blip r:embed="rId4">
            <a:alphaModFix/>
          </a:blip>
          <a:stretch>
            <a:fillRect/>
          </a:stretch>
        </p:blipFill>
        <p:spPr>
          <a:xfrm>
            <a:off x="3189850" y="1482100"/>
            <a:ext cx="2741250" cy="1979400"/>
          </a:xfrm>
          <a:prstGeom prst="rect">
            <a:avLst/>
          </a:prstGeom>
          <a:noFill/>
          <a:ln>
            <a:noFill/>
          </a:ln>
        </p:spPr>
      </p:pic>
      <p:pic>
        <p:nvPicPr>
          <p:cNvPr id="252" name="Google Shape;252;p38"/>
          <p:cNvPicPr preferRelativeResize="0"/>
          <p:nvPr/>
        </p:nvPicPr>
        <p:blipFill>
          <a:blip r:embed="rId5">
            <a:alphaModFix/>
          </a:blip>
          <a:stretch>
            <a:fillRect/>
          </a:stretch>
        </p:blipFill>
        <p:spPr>
          <a:xfrm>
            <a:off x="6047300" y="1504225"/>
            <a:ext cx="2949150" cy="1928025"/>
          </a:xfrm>
          <a:prstGeom prst="rect">
            <a:avLst/>
          </a:prstGeom>
          <a:noFill/>
          <a:ln>
            <a:noFill/>
          </a:ln>
        </p:spPr>
      </p:pic>
      <p:sp>
        <p:nvSpPr>
          <p:cNvPr id="253" name="Google Shape;253;p38"/>
          <p:cNvSpPr txBox="1"/>
          <p:nvPr/>
        </p:nvSpPr>
        <p:spPr>
          <a:xfrm>
            <a:off x="512850" y="4158300"/>
            <a:ext cx="81183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Calibri"/>
                <a:ea typeface="Calibri"/>
                <a:cs typeface="Calibri"/>
                <a:sym typeface="Calibri"/>
              </a:rPr>
              <a:t>Sources: </a:t>
            </a:r>
            <a:endParaRPr sz="1300">
              <a:latin typeface="Calibri"/>
              <a:ea typeface="Calibri"/>
              <a:cs typeface="Calibri"/>
              <a:sym typeface="Calibri"/>
            </a:endParaRPr>
          </a:p>
          <a:p>
            <a:pPr indent="0" lvl="0" marL="0" rtl="0" algn="l">
              <a:spcBef>
                <a:spcPts val="0"/>
              </a:spcBef>
              <a:spcAft>
                <a:spcPts val="0"/>
              </a:spcAft>
              <a:buNone/>
            </a:pPr>
            <a:r>
              <a:rPr lang="en" sz="1300">
                <a:latin typeface="Calibri"/>
                <a:ea typeface="Calibri"/>
                <a:cs typeface="Calibri"/>
                <a:sym typeface="Calibri"/>
              </a:rPr>
              <a:t>The Center for Disease Control, </a:t>
            </a:r>
            <a:r>
              <a:rPr lang="en" sz="1300" u="sng">
                <a:solidFill>
                  <a:schemeClr val="hlink"/>
                </a:solidFill>
                <a:latin typeface="Calibri"/>
                <a:ea typeface="Calibri"/>
                <a:cs typeface="Calibri"/>
                <a:sym typeface="Calibri"/>
                <a:hlinkClick r:id="rId6"/>
              </a:rPr>
              <a:t>https://www.cdc.gov/nchs/pressroom/sosmap/life_expectancy/life_expectancy.htm</a:t>
            </a:r>
            <a:endParaRPr sz="1300">
              <a:latin typeface="Calibri"/>
              <a:ea typeface="Calibri"/>
              <a:cs typeface="Calibri"/>
              <a:sym typeface="Calibri"/>
            </a:endParaRPr>
          </a:p>
          <a:p>
            <a:pPr indent="0" lvl="0" marL="0" rtl="0" algn="l">
              <a:spcBef>
                <a:spcPts val="0"/>
              </a:spcBef>
              <a:spcAft>
                <a:spcPts val="0"/>
              </a:spcAft>
              <a:buNone/>
            </a:pPr>
            <a:r>
              <a:rPr lang="en" sz="1300">
                <a:latin typeface="Calibri"/>
                <a:ea typeface="Calibri"/>
                <a:cs typeface="Calibri"/>
                <a:sym typeface="Calibri"/>
              </a:rPr>
              <a:t>US Census Bureau, </a:t>
            </a:r>
            <a:r>
              <a:rPr lang="en" sz="1300" u="sng">
                <a:solidFill>
                  <a:schemeClr val="hlink"/>
                </a:solidFill>
                <a:latin typeface="Calibri"/>
                <a:ea typeface="Calibri"/>
                <a:cs typeface="Calibri"/>
                <a:sym typeface="Calibri"/>
                <a:hlinkClick r:id="rId7"/>
              </a:rPr>
              <a:t>https://www.census.gov/library/visualizations/interactive/2019-median-household-income.html</a:t>
            </a:r>
            <a:r>
              <a:rPr lang="en" sz="1300">
                <a:latin typeface="Calibri"/>
                <a:ea typeface="Calibri"/>
                <a:cs typeface="Calibri"/>
                <a:sym typeface="Calibri"/>
              </a:rPr>
              <a:t> </a:t>
            </a:r>
            <a:endParaRPr sz="1300">
              <a:latin typeface="Calibri"/>
              <a:ea typeface="Calibri"/>
              <a:cs typeface="Calibri"/>
              <a:sym typeface="Calibri"/>
            </a:endParaRPr>
          </a:p>
          <a:p>
            <a:pPr indent="0" lvl="0" marL="0" rtl="0" algn="l">
              <a:spcBef>
                <a:spcPts val="0"/>
              </a:spcBef>
              <a:spcAft>
                <a:spcPts val="0"/>
              </a:spcAft>
              <a:buNone/>
            </a:pPr>
            <a:r>
              <a:t/>
            </a:r>
            <a:endParaRPr sz="1300">
              <a:latin typeface="Calibri"/>
              <a:ea typeface="Calibri"/>
              <a:cs typeface="Calibri"/>
              <a:sym typeface="Calibri"/>
            </a:endParaRPr>
          </a:p>
        </p:txBody>
      </p:sp>
      <p:sp>
        <p:nvSpPr>
          <p:cNvPr id="254" name="Google Shape;254;p38"/>
          <p:cNvSpPr txBox="1"/>
          <p:nvPr/>
        </p:nvSpPr>
        <p:spPr>
          <a:xfrm>
            <a:off x="512825" y="3613500"/>
            <a:ext cx="8118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Neither average life expectancy nor median family income were found to correlated with the number of pharmacies, once state population was controlled for. </a:t>
            </a:r>
            <a:endParaRPr>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9"/>
          <p:cNvSpPr txBox="1"/>
          <p:nvPr/>
        </p:nvSpPr>
        <p:spPr>
          <a:xfrm>
            <a:off x="1569875" y="399775"/>
            <a:ext cx="65136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latin typeface="Calibri"/>
                <a:ea typeface="Calibri"/>
                <a:cs typeface="Calibri"/>
                <a:sym typeface="Calibri"/>
              </a:rPr>
              <a:t>Free Clinic Analysis</a:t>
            </a:r>
            <a:endParaRPr sz="1700">
              <a:latin typeface="Calibri"/>
              <a:ea typeface="Calibri"/>
              <a:cs typeface="Calibri"/>
              <a:sym typeface="Calibri"/>
            </a:endParaRPr>
          </a:p>
        </p:txBody>
      </p:sp>
      <p:pic>
        <p:nvPicPr>
          <p:cNvPr id="260" name="Google Shape;260;p39"/>
          <p:cNvPicPr preferRelativeResize="0"/>
          <p:nvPr/>
        </p:nvPicPr>
        <p:blipFill>
          <a:blip r:embed="rId3">
            <a:alphaModFix/>
          </a:blip>
          <a:stretch>
            <a:fillRect/>
          </a:stretch>
        </p:blipFill>
        <p:spPr>
          <a:xfrm>
            <a:off x="6163250" y="1085500"/>
            <a:ext cx="2891451" cy="1976950"/>
          </a:xfrm>
          <a:prstGeom prst="rect">
            <a:avLst/>
          </a:prstGeom>
          <a:noFill/>
          <a:ln>
            <a:noFill/>
          </a:ln>
        </p:spPr>
      </p:pic>
      <p:pic>
        <p:nvPicPr>
          <p:cNvPr id="261" name="Google Shape;261;p39"/>
          <p:cNvPicPr preferRelativeResize="0"/>
          <p:nvPr/>
        </p:nvPicPr>
        <p:blipFill>
          <a:blip r:embed="rId4">
            <a:alphaModFix/>
          </a:blip>
          <a:stretch>
            <a:fillRect/>
          </a:stretch>
        </p:blipFill>
        <p:spPr>
          <a:xfrm>
            <a:off x="292525" y="1085500"/>
            <a:ext cx="3272175" cy="1976950"/>
          </a:xfrm>
          <a:prstGeom prst="rect">
            <a:avLst/>
          </a:prstGeom>
          <a:noFill/>
          <a:ln>
            <a:noFill/>
          </a:ln>
        </p:spPr>
      </p:pic>
      <p:pic>
        <p:nvPicPr>
          <p:cNvPr id="262" name="Google Shape;262;p39"/>
          <p:cNvPicPr preferRelativeResize="0"/>
          <p:nvPr/>
        </p:nvPicPr>
        <p:blipFill>
          <a:blip r:embed="rId5">
            <a:alphaModFix/>
          </a:blip>
          <a:stretch>
            <a:fillRect/>
          </a:stretch>
        </p:blipFill>
        <p:spPr>
          <a:xfrm>
            <a:off x="3490100" y="1161225"/>
            <a:ext cx="2673150" cy="1940500"/>
          </a:xfrm>
          <a:prstGeom prst="rect">
            <a:avLst/>
          </a:prstGeom>
          <a:noFill/>
          <a:ln>
            <a:noFill/>
          </a:ln>
        </p:spPr>
      </p:pic>
      <p:sp>
        <p:nvSpPr>
          <p:cNvPr id="263" name="Google Shape;263;p39"/>
          <p:cNvSpPr txBox="1"/>
          <p:nvPr/>
        </p:nvSpPr>
        <p:spPr>
          <a:xfrm>
            <a:off x="230050" y="3891450"/>
            <a:ext cx="85209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300">
                <a:solidFill>
                  <a:schemeClr val="dk1"/>
                </a:solidFill>
                <a:latin typeface="Calibri"/>
                <a:ea typeface="Calibri"/>
                <a:cs typeface="Calibri"/>
                <a:sym typeface="Calibri"/>
              </a:rPr>
              <a:t>Sources: </a:t>
            </a:r>
            <a:endParaRPr sz="13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1300">
                <a:solidFill>
                  <a:schemeClr val="dk1"/>
                </a:solidFill>
                <a:latin typeface="Calibri"/>
                <a:ea typeface="Calibri"/>
                <a:cs typeface="Calibri"/>
                <a:sym typeface="Calibri"/>
              </a:rPr>
              <a:t>The Center for Disease Control, </a:t>
            </a:r>
            <a:r>
              <a:rPr lang="en" sz="1300" u="sng">
                <a:solidFill>
                  <a:schemeClr val="hlink"/>
                </a:solidFill>
                <a:latin typeface="Calibri"/>
                <a:ea typeface="Calibri"/>
                <a:cs typeface="Calibri"/>
                <a:sym typeface="Calibri"/>
                <a:hlinkClick r:id="rId6"/>
              </a:rPr>
              <a:t>https://www.cdc.gov/nchs/pressroom/sosmap/life_expectancy/life_expectancy.htm</a:t>
            </a:r>
            <a:endParaRPr sz="13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1300">
                <a:solidFill>
                  <a:schemeClr val="dk1"/>
                </a:solidFill>
                <a:latin typeface="Calibri"/>
                <a:ea typeface="Calibri"/>
                <a:cs typeface="Calibri"/>
                <a:sym typeface="Calibri"/>
              </a:rPr>
              <a:t>US Census Bureau, </a:t>
            </a:r>
            <a:r>
              <a:rPr lang="en" sz="1300" u="sng">
                <a:solidFill>
                  <a:schemeClr val="hlink"/>
                </a:solidFill>
                <a:latin typeface="Calibri"/>
                <a:ea typeface="Calibri"/>
                <a:cs typeface="Calibri"/>
                <a:sym typeface="Calibri"/>
                <a:hlinkClick r:id="rId7"/>
              </a:rPr>
              <a:t>https://www.census.gov/library/visualizations/interactive/2019-median-household-income.html</a:t>
            </a:r>
            <a:r>
              <a:rPr lang="en" sz="1300">
                <a:solidFill>
                  <a:schemeClr val="dk1"/>
                </a:solidFill>
                <a:latin typeface="Calibri"/>
                <a:ea typeface="Calibri"/>
                <a:cs typeface="Calibri"/>
                <a:sym typeface="Calibri"/>
              </a:rPr>
              <a:t> </a:t>
            </a:r>
            <a:endParaRPr sz="1300">
              <a:solidFill>
                <a:schemeClr val="dk1"/>
              </a:solidFill>
              <a:latin typeface="Calibri"/>
              <a:ea typeface="Calibri"/>
              <a:cs typeface="Calibri"/>
              <a:sym typeface="Calibri"/>
            </a:endParaRPr>
          </a:p>
          <a:p>
            <a:pPr indent="0" lvl="0" marL="0" rtl="0" algn="l">
              <a:spcBef>
                <a:spcPts val="0"/>
              </a:spcBef>
              <a:spcAft>
                <a:spcPts val="0"/>
              </a:spcAft>
              <a:buNone/>
            </a:pPr>
            <a:r>
              <a:rPr lang="en" sz="1300">
                <a:latin typeface="Calibri"/>
                <a:ea typeface="Calibri"/>
                <a:cs typeface="Calibri"/>
                <a:sym typeface="Calibri"/>
              </a:rPr>
              <a:t>FreeClinics.Com: </a:t>
            </a:r>
            <a:r>
              <a:rPr lang="en" sz="1300" u="sng">
                <a:solidFill>
                  <a:schemeClr val="hlink"/>
                </a:solidFill>
                <a:latin typeface="Calibri"/>
                <a:ea typeface="Calibri"/>
                <a:cs typeface="Calibri"/>
                <a:sym typeface="Calibri"/>
                <a:hlinkClick r:id="rId8"/>
              </a:rPr>
              <a:t>https://www.freeclinics.com/</a:t>
            </a:r>
            <a:r>
              <a:rPr lang="en" sz="1300">
                <a:latin typeface="Calibri"/>
                <a:ea typeface="Calibri"/>
                <a:cs typeface="Calibri"/>
                <a:sym typeface="Calibri"/>
              </a:rPr>
              <a:t> </a:t>
            </a:r>
            <a:endParaRPr sz="1300">
              <a:latin typeface="Calibri"/>
              <a:ea typeface="Calibri"/>
              <a:cs typeface="Calibri"/>
              <a:sym typeface="Calibri"/>
            </a:endParaRPr>
          </a:p>
        </p:txBody>
      </p:sp>
      <p:sp>
        <p:nvSpPr>
          <p:cNvPr id="264" name="Google Shape;264;p39"/>
          <p:cNvSpPr txBox="1"/>
          <p:nvPr/>
        </p:nvSpPr>
        <p:spPr>
          <a:xfrm>
            <a:off x="306725" y="3249275"/>
            <a:ext cx="8520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Similar to pharmacies, the number of free clinics per thousand people had no strong correlation with life expectancy or median family income.</a:t>
            </a:r>
            <a:endParaRPr>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0"/>
          <p:cNvSpPr txBox="1"/>
          <p:nvPr/>
        </p:nvSpPr>
        <p:spPr>
          <a:xfrm>
            <a:off x="248503" y="251250"/>
            <a:ext cx="8377800" cy="4753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
                <a:solidFill>
                  <a:schemeClr val="dk1"/>
                </a:solidFill>
                <a:latin typeface="Calibri"/>
                <a:ea typeface="Calibri"/>
                <a:cs typeface="Calibri"/>
                <a:sym typeface="Calibri"/>
              </a:rPr>
              <a:t>Conclusions:</a:t>
            </a:r>
            <a:endParaRPr>
              <a:solidFill>
                <a:schemeClr val="dk1"/>
              </a:solidFill>
              <a:latin typeface="Calibri"/>
              <a:ea typeface="Calibri"/>
              <a:cs typeface="Calibri"/>
              <a:sym typeface="Calibri"/>
            </a:endParaRPr>
          </a:p>
          <a:p>
            <a:pPr indent="0" lvl="0" marL="0" marR="0" rtl="0" algn="l">
              <a:spcBef>
                <a:spcPts val="0"/>
              </a:spcBef>
              <a:spcAft>
                <a:spcPts val="0"/>
              </a:spcAft>
              <a:buNone/>
            </a:pPr>
            <a:r>
              <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Hospitals in the United States are more concentrated in the population centers but have no correlation with the median income of the population residing in a region. </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While the direct correlation with the population was expected, the absence of any relation with median income was not expected. The highest number of hospitals were recorded for a median income of around $70,000, which is near the center of the median income range</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Most hospitals in US are private, which is expected.</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The quality of hospitals in California was surprising, as more hospitals in the state have an overall rating of below average.</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There was not a strong correlation between income levels and # of HHC in a general state level, but since we did not break down into distinct county regions, this could be incorrect as there will be heavy over saturation of HHC in urban </a:t>
            </a:r>
            <a:r>
              <a:rPr lang="en">
                <a:solidFill>
                  <a:schemeClr val="dk1"/>
                </a:solidFill>
                <a:latin typeface="Calibri"/>
                <a:ea typeface="Calibri"/>
                <a:cs typeface="Calibri"/>
                <a:sym typeface="Calibri"/>
              </a:rPr>
              <a:t>areas</a:t>
            </a:r>
            <a:r>
              <a:rPr lang="en">
                <a:solidFill>
                  <a:schemeClr val="dk1"/>
                </a:solidFill>
                <a:latin typeface="Calibri"/>
                <a:ea typeface="Calibri"/>
                <a:cs typeface="Calibri"/>
                <a:sym typeface="Calibri"/>
              </a:rPr>
              <a:t> and not account correctly for distance </a:t>
            </a:r>
            <a:r>
              <a:rPr lang="en">
                <a:solidFill>
                  <a:schemeClr val="dk1"/>
                </a:solidFill>
                <a:latin typeface="Calibri"/>
                <a:ea typeface="Calibri"/>
                <a:cs typeface="Calibri"/>
                <a:sym typeface="Calibri"/>
              </a:rPr>
              <a:t>separation</a:t>
            </a:r>
            <a:r>
              <a:rPr lang="en">
                <a:solidFill>
                  <a:schemeClr val="dk1"/>
                </a:solidFill>
                <a:latin typeface="Calibri"/>
                <a:ea typeface="Calibri"/>
                <a:cs typeface="Calibri"/>
                <a:sym typeface="Calibri"/>
              </a:rPr>
              <a:t> in rural areas </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Quality of care seemed to fairly consist </a:t>
            </a:r>
            <a:r>
              <a:rPr lang="en">
                <a:solidFill>
                  <a:schemeClr val="dk1"/>
                </a:solidFill>
                <a:latin typeface="Calibri"/>
                <a:ea typeface="Calibri"/>
                <a:cs typeface="Calibri"/>
                <a:sym typeface="Calibri"/>
              </a:rPr>
              <a:t>across</a:t>
            </a:r>
            <a:r>
              <a:rPr lang="en">
                <a:solidFill>
                  <a:schemeClr val="dk1"/>
                </a:solidFill>
                <a:latin typeface="Calibri"/>
                <a:ea typeface="Calibri"/>
                <a:cs typeface="Calibri"/>
                <a:sym typeface="Calibri"/>
              </a:rPr>
              <a:t> ownership, but state by state varied with most states receiving above a 3.0 rating for their threshold </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There does not seem to be a strong correlation between median household income and the total number of pharmacies or free clinics in a state, but the use of these insights are limited without more information at the county and local levels.</a:t>
            </a:r>
            <a:endParaRPr>
              <a:solidFill>
                <a:schemeClr val="dk1"/>
              </a:solidFill>
              <a:latin typeface="Calibri"/>
              <a:ea typeface="Calibri"/>
              <a:cs typeface="Calibri"/>
              <a:sym typeface="Calibri"/>
            </a:endParaRPr>
          </a:p>
          <a:p>
            <a:pPr indent="0" lvl="0" marL="457200" marR="0" rtl="0" algn="l">
              <a:spcBef>
                <a:spcPts val="0"/>
              </a:spcBef>
              <a:spcAft>
                <a:spcPts val="0"/>
              </a:spcAft>
              <a:buNone/>
            </a:pPr>
            <a:r>
              <a:t/>
            </a:r>
            <a:endParaRPr>
              <a:solidFill>
                <a:schemeClr val="dk1"/>
              </a:solidFill>
              <a:latin typeface="Calibri"/>
              <a:ea typeface="Calibri"/>
              <a:cs typeface="Calibri"/>
              <a:sym typeface="Calibri"/>
            </a:endParaRPr>
          </a:p>
          <a:p>
            <a:pPr indent="0" lvl="0" marL="0" marR="0" rtl="0" algn="l">
              <a:spcBef>
                <a:spcPts val="0"/>
              </a:spcBef>
              <a:spcAft>
                <a:spcPts val="0"/>
              </a:spcAft>
              <a:buNone/>
            </a:pPr>
            <a:r>
              <a:t/>
            </a:r>
            <a:endParaRPr sz="1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1"/>
          <p:cNvSpPr txBox="1"/>
          <p:nvPr/>
        </p:nvSpPr>
        <p:spPr>
          <a:xfrm>
            <a:off x="77050" y="342475"/>
            <a:ext cx="8827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Calibri"/>
                <a:ea typeface="Calibri"/>
                <a:cs typeface="Calibri"/>
                <a:sym typeface="Calibri"/>
              </a:rPr>
              <a:t>Future Work:</a:t>
            </a:r>
            <a:endParaRPr b="1">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Look for data that allows analysis at a more local level for pharmacies.</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Use these results to investigate  </a:t>
            </a:r>
            <a:r>
              <a:rPr lang="en">
                <a:solidFill>
                  <a:schemeClr val="dk1"/>
                </a:solidFill>
                <a:latin typeface="Calibri"/>
                <a:ea typeface="Calibri"/>
                <a:cs typeface="Calibri"/>
                <a:sym typeface="Calibri"/>
              </a:rPr>
              <a:t>identification </a:t>
            </a:r>
            <a:r>
              <a:rPr lang="en">
                <a:solidFill>
                  <a:schemeClr val="dk1"/>
                </a:solidFill>
                <a:latin typeface="Calibri"/>
                <a:ea typeface="Calibri"/>
                <a:cs typeface="Calibri"/>
                <a:sym typeface="Calibri"/>
              </a:rPr>
              <a:t>of medical deserts in US and their dependence on parameters like median income, population and other social parameters</a:t>
            </a:r>
            <a:endParaRPr/>
          </a:p>
        </p:txBody>
      </p:sp>
      <p:sp>
        <p:nvSpPr>
          <p:cNvPr id="276" name="Google Shape;276;p41"/>
          <p:cNvSpPr txBox="1"/>
          <p:nvPr/>
        </p:nvSpPr>
        <p:spPr>
          <a:xfrm>
            <a:off x="4646825" y="1389175"/>
            <a:ext cx="4317300" cy="36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0"/>
              </a:spcAft>
              <a:buNone/>
            </a:pPr>
            <a:r>
              <a:rPr b="1" lang="en">
                <a:solidFill>
                  <a:srgbClr val="111111"/>
                </a:solidFill>
              </a:rPr>
              <a:t>What are Medical Deserts?</a:t>
            </a:r>
            <a:endParaRPr b="1">
              <a:solidFill>
                <a:srgbClr val="111111"/>
              </a:solidFill>
            </a:endParaRPr>
          </a:p>
          <a:p>
            <a:pPr indent="0" lvl="0" marL="0" rtl="0" algn="l">
              <a:lnSpc>
                <a:spcPct val="115000"/>
              </a:lnSpc>
              <a:spcBef>
                <a:spcPts val="1500"/>
              </a:spcBef>
              <a:spcAft>
                <a:spcPts val="0"/>
              </a:spcAft>
              <a:buClr>
                <a:schemeClr val="dk1"/>
              </a:buClr>
              <a:buSzPts val="1100"/>
              <a:buFont typeface="Arial"/>
              <a:buNone/>
            </a:pPr>
            <a:r>
              <a:rPr lang="en">
                <a:solidFill>
                  <a:srgbClr val="111111"/>
                </a:solidFill>
              </a:rPr>
              <a:t>Medical deserts are regions, where one is 1 hour or more away from the nearest acute care hospital. </a:t>
            </a:r>
            <a:r>
              <a:rPr lang="en">
                <a:solidFill>
                  <a:srgbClr val="980000"/>
                </a:solidFill>
              </a:rPr>
              <a:t>The Federal Government has currently designated 80 percent of rural America as medically underserved. </a:t>
            </a:r>
            <a:endParaRPr>
              <a:solidFill>
                <a:srgbClr val="980000"/>
              </a:solidFill>
            </a:endParaRPr>
          </a:p>
          <a:p>
            <a:pPr indent="0" lvl="0" marL="0" rtl="0" algn="l">
              <a:lnSpc>
                <a:spcPct val="115000"/>
              </a:lnSpc>
              <a:spcBef>
                <a:spcPts val="1500"/>
              </a:spcBef>
              <a:spcAft>
                <a:spcPts val="0"/>
              </a:spcAft>
              <a:buClr>
                <a:schemeClr val="dk1"/>
              </a:buClr>
              <a:buSzPts val="1100"/>
              <a:buFont typeface="Arial"/>
              <a:buNone/>
            </a:pPr>
            <a:r>
              <a:rPr lang="en" sz="1000">
                <a:solidFill>
                  <a:srgbClr val="888888"/>
                </a:solidFill>
              </a:rPr>
              <a:t>Source: https://carolinianuncg.com/2019/10/02/medical-deserts-in-america/</a:t>
            </a:r>
            <a:endParaRPr sz="1000">
              <a:solidFill>
                <a:srgbClr val="888888"/>
              </a:solidFill>
            </a:endParaRPr>
          </a:p>
          <a:p>
            <a:pPr indent="0" lvl="0" marL="0" rtl="0" algn="l">
              <a:lnSpc>
                <a:spcPct val="115000"/>
              </a:lnSpc>
              <a:spcBef>
                <a:spcPts val="1500"/>
              </a:spcBef>
              <a:spcAft>
                <a:spcPts val="0"/>
              </a:spcAft>
              <a:buClr>
                <a:schemeClr val="dk1"/>
              </a:buClr>
              <a:buSzPts val="1100"/>
              <a:buFont typeface="Arial"/>
              <a:buNone/>
            </a:pPr>
            <a:r>
              <a:rPr lang="en">
                <a:solidFill>
                  <a:srgbClr val="212121"/>
                </a:solidFill>
                <a:latin typeface="Roboto"/>
                <a:ea typeface="Roboto"/>
                <a:cs typeface="Roboto"/>
                <a:sym typeface="Roboto"/>
              </a:rPr>
              <a:t>These areas are characterized by several parameters such as a poor number of health professionals, remoteness or high needs of care. </a:t>
            </a:r>
            <a:endParaRPr>
              <a:solidFill>
                <a:srgbClr val="212121"/>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000">
                <a:solidFill>
                  <a:srgbClr val="888888"/>
                </a:solidFill>
                <a:latin typeface="Roboto"/>
                <a:ea typeface="Roboto"/>
                <a:cs typeface="Roboto"/>
                <a:sym typeface="Roboto"/>
              </a:rPr>
              <a:t>Source:</a:t>
            </a:r>
            <a:r>
              <a:rPr lang="en" sz="1000">
                <a:solidFill>
                  <a:srgbClr val="888888"/>
                </a:solidFill>
                <a:latin typeface="Merriweather"/>
                <a:ea typeface="Merriweather"/>
                <a:cs typeface="Merriweather"/>
                <a:sym typeface="Merriweather"/>
              </a:rPr>
              <a:t>"Medical deserts" and accessibility to care: what are we talking about?-Gabrielli, Chevillard(MedSci Paris)</a:t>
            </a:r>
            <a:endParaRPr sz="1000">
              <a:solidFill>
                <a:srgbClr val="888888"/>
              </a:solidFill>
              <a:latin typeface="Merriweather"/>
              <a:ea typeface="Merriweather"/>
              <a:cs typeface="Merriweather"/>
              <a:sym typeface="Merriweather"/>
            </a:endParaRPr>
          </a:p>
        </p:txBody>
      </p:sp>
      <p:sp>
        <p:nvSpPr>
          <p:cNvPr id="277" name="Google Shape;277;p41"/>
          <p:cNvSpPr txBox="1"/>
          <p:nvPr/>
        </p:nvSpPr>
        <p:spPr>
          <a:xfrm>
            <a:off x="179775" y="1558250"/>
            <a:ext cx="37245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Calibri"/>
                <a:ea typeface="Calibri"/>
                <a:cs typeface="Calibri"/>
                <a:sym typeface="Calibri"/>
              </a:rPr>
              <a:t>What is required?</a:t>
            </a:r>
            <a:endParaRPr b="1">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Proper definition of parameters that characterize a medical desert.</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Collect data from different sources on these </a:t>
            </a:r>
            <a:r>
              <a:rPr lang="en">
                <a:latin typeface="Calibri"/>
                <a:ea typeface="Calibri"/>
                <a:cs typeface="Calibri"/>
                <a:sym typeface="Calibri"/>
              </a:rPr>
              <a:t>parameters</a:t>
            </a:r>
            <a:r>
              <a:rPr lang="en">
                <a:latin typeface="Calibri"/>
                <a:ea typeface="Calibri"/>
                <a:cs typeface="Calibri"/>
                <a:sym typeface="Calibri"/>
              </a:rPr>
              <a:t> at a </a:t>
            </a:r>
            <a:r>
              <a:rPr lang="en">
                <a:latin typeface="Calibri"/>
                <a:ea typeface="Calibri"/>
                <a:cs typeface="Calibri"/>
                <a:sym typeface="Calibri"/>
              </a:rPr>
              <a:t>granular</a:t>
            </a:r>
            <a:r>
              <a:rPr lang="en">
                <a:latin typeface="Calibri"/>
                <a:ea typeface="Calibri"/>
                <a:cs typeface="Calibri"/>
                <a:sym typeface="Calibri"/>
              </a:rPr>
              <a:t> level (at least county).</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Use Google NearbyPlaces API to get information in a fixed radius </a:t>
            </a:r>
            <a:r>
              <a:rPr lang="en">
                <a:latin typeface="Calibri"/>
                <a:ea typeface="Calibri"/>
                <a:cs typeface="Calibri"/>
                <a:sym typeface="Calibri"/>
              </a:rPr>
              <a:t>around</a:t>
            </a:r>
            <a:r>
              <a:rPr lang="en">
                <a:latin typeface="Calibri"/>
                <a:ea typeface="Calibri"/>
                <a:cs typeface="Calibri"/>
                <a:sym typeface="Calibri"/>
              </a:rPr>
              <a:t> different medical care facilities  to verify the existence of medical care deserts.</a:t>
            </a:r>
            <a:endParaRPr>
              <a:latin typeface="Calibri"/>
              <a:ea typeface="Calibri"/>
              <a:cs typeface="Calibri"/>
              <a:sym typeface="Calibri"/>
            </a:endParaRPr>
          </a:p>
        </p:txBody>
      </p:sp>
      <p:sp>
        <p:nvSpPr>
          <p:cNvPr id="278" name="Google Shape;278;p41"/>
          <p:cNvSpPr txBox="1"/>
          <p:nvPr/>
        </p:nvSpPr>
        <p:spPr>
          <a:xfrm>
            <a:off x="839175" y="4118225"/>
            <a:ext cx="26712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980000"/>
                </a:solidFill>
                <a:latin typeface="Calibri"/>
                <a:ea typeface="Calibri"/>
                <a:cs typeface="Calibri"/>
                <a:sym typeface="Calibri"/>
              </a:rPr>
              <a:t>All this would require more time and a larger budget!!!</a:t>
            </a:r>
            <a:endParaRPr b="1" sz="1600">
              <a:solidFill>
                <a:srgbClr val="98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6"/>
          <p:cNvSpPr txBox="1"/>
          <p:nvPr/>
        </p:nvSpPr>
        <p:spPr>
          <a:xfrm>
            <a:off x="226200" y="2049875"/>
            <a:ext cx="8917800" cy="30861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1" lang="en" u="sng">
                <a:solidFill>
                  <a:schemeClr val="dk1"/>
                </a:solidFill>
                <a:latin typeface="Calibri"/>
                <a:ea typeface="Calibri"/>
                <a:cs typeface="Calibri"/>
                <a:sym typeface="Calibri"/>
              </a:rPr>
              <a:t>Summary of Findings:</a:t>
            </a:r>
            <a:endParaRPr sz="1300"/>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260350" lvl="0" marL="254000" marR="0" rtl="0" algn="l">
              <a:spcBef>
                <a:spcPts val="0"/>
              </a:spcBef>
              <a:spcAft>
                <a:spcPts val="0"/>
              </a:spcAft>
              <a:buClr>
                <a:schemeClr val="dk1"/>
              </a:buClr>
              <a:buSzPts val="1100"/>
              <a:buFont typeface="Calibri"/>
              <a:buAutoNum type="arabicPeriod"/>
            </a:pPr>
            <a:r>
              <a:rPr b="1" lang="en" sz="1100">
                <a:solidFill>
                  <a:schemeClr val="dk1"/>
                </a:solidFill>
                <a:latin typeface="Calibri"/>
                <a:ea typeface="Calibri"/>
                <a:cs typeface="Calibri"/>
                <a:sym typeface="Calibri"/>
              </a:rPr>
              <a:t>For hospitals:</a:t>
            </a:r>
            <a:endParaRPr sz="1100"/>
          </a:p>
          <a:p>
            <a:pPr indent="0" lvl="0" marL="457200" marR="0" rtl="0" algn="l">
              <a:spcBef>
                <a:spcPts val="0"/>
              </a:spcBef>
              <a:spcAft>
                <a:spcPts val="0"/>
              </a:spcAft>
              <a:buNone/>
            </a:pPr>
            <a:r>
              <a:rPr b="0" i="0" lang="en" sz="1100" u="none" cap="none" strike="noStrike">
                <a:solidFill>
                  <a:schemeClr val="dk1"/>
                </a:solidFill>
                <a:latin typeface="Calibri"/>
                <a:ea typeface="Calibri"/>
                <a:cs typeface="Calibri"/>
                <a:sym typeface="Calibri"/>
              </a:rPr>
              <a:t>US has mostly acute care hospitals.</a:t>
            </a:r>
            <a:endParaRPr sz="1100"/>
          </a:p>
          <a:p>
            <a:pPr indent="0" lvl="0" marL="457200" marR="0" rtl="0" algn="l">
              <a:spcBef>
                <a:spcPts val="0"/>
              </a:spcBef>
              <a:spcAft>
                <a:spcPts val="0"/>
              </a:spcAft>
              <a:buNone/>
            </a:pPr>
            <a:r>
              <a:rPr b="0" i="0" lang="en" sz="1100" u="none" cap="none" strike="noStrike">
                <a:solidFill>
                  <a:schemeClr val="dk1"/>
                </a:solidFill>
                <a:latin typeface="Calibri"/>
                <a:ea typeface="Calibri"/>
                <a:cs typeface="Calibri"/>
                <a:sym typeface="Calibri"/>
              </a:rPr>
              <a:t>State wise, Texas has most hospitals, followed by California</a:t>
            </a:r>
            <a:endParaRPr sz="1100"/>
          </a:p>
          <a:p>
            <a:pPr indent="0" lvl="0" marL="457200" marR="0" rtl="0" algn="l">
              <a:spcBef>
                <a:spcPts val="0"/>
              </a:spcBef>
              <a:spcAft>
                <a:spcPts val="0"/>
              </a:spcAft>
              <a:buNone/>
            </a:pPr>
            <a:r>
              <a:rPr b="0" i="0" lang="en" sz="1100" u="none" cap="none" strike="noStrike">
                <a:solidFill>
                  <a:schemeClr val="dk1"/>
                </a:solidFill>
                <a:latin typeface="Calibri"/>
                <a:ea typeface="Calibri"/>
                <a:cs typeface="Calibri"/>
                <a:sym typeface="Calibri"/>
              </a:rPr>
              <a:t>Although most hospitals in Texas have a higher overall quality than national average, the same cannot be said about California.</a:t>
            </a:r>
            <a:endParaRPr sz="1100"/>
          </a:p>
          <a:p>
            <a:pPr indent="0" lvl="0" marL="457200" marR="0" rtl="0" algn="l">
              <a:spcBef>
                <a:spcPts val="0"/>
              </a:spcBef>
              <a:spcAft>
                <a:spcPts val="0"/>
              </a:spcAft>
              <a:buNone/>
            </a:pPr>
            <a:r>
              <a:rPr b="0" i="0" lang="en" sz="1100" u="none" cap="none" strike="noStrike">
                <a:solidFill>
                  <a:schemeClr val="dk1"/>
                </a:solidFill>
                <a:latin typeface="Calibri"/>
                <a:ea typeface="Calibri"/>
                <a:cs typeface="Calibri"/>
                <a:sym typeface="Calibri"/>
              </a:rPr>
              <a:t>There is hardly any correlation of the number of hospitals in a region with the median income in that region</a:t>
            </a:r>
            <a:endParaRPr sz="1100"/>
          </a:p>
          <a:p>
            <a:pPr indent="0" lvl="0" marL="457200" marR="0" rtl="0" algn="l">
              <a:spcBef>
                <a:spcPts val="0"/>
              </a:spcBef>
              <a:spcAft>
                <a:spcPts val="0"/>
              </a:spcAft>
              <a:buNone/>
            </a:pPr>
            <a:r>
              <a:rPr b="0" i="0" lang="en" sz="1100" u="none" cap="none" strike="noStrike">
                <a:solidFill>
                  <a:schemeClr val="dk1"/>
                </a:solidFill>
                <a:latin typeface="Calibri"/>
                <a:ea typeface="Calibri"/>
                <a:cs typeface="Calibri"/>
                <a:sym typeface="Calibri"/>
              </a:rPr>
              <a:t>There is significant correlation between the number of hospitals and the population of the region.</a:t>
            </a:r>
            <a:endParaRPr b="0" i="0" sz="11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1" lang="en" sz="1100">
                <a:solidFill>
                  <a:schemeClr val="dk1"/>
                </a:solidFill>
                <a:latin typeface="Calibri"/>
                <a:ea typeface="Calibri"/>
                <a:cs typeface="Calibri"/>
                <a:sym typeface="Calibri"/>
              </a:rPr>
              <a:t>2.   For Home Health Care: </a:t>
            </a:r>
            <a:endParaRPr b="1" sz="1100">
              <a:solidFill>
                <a:schemeClr val="dk1"/>
              </a:solidFill>
              <a:latin typeface="Calibri"/>
              <a:ea typeface="Calibri"/>
              <a:cs typeface="Calibri"/>
              <a:sym typeface="Calibri"/>
            </a:endParaRPr>
          </a:p>
          <a:p>
            <a:pPr indent="0" lvl="0" marL="0" marR="0" rtl="0" algn="l">
              <a:spcBef>
                <a:spcPts val="0"/>
              </a:spcBef>
              <a:spcAft>
                <a:spcPts val="0"/>
              </a:spcAft>
              <a:buNone/>
            </a:pPr>
            <a:r>
              <a:rPr lang="en" sz="1100">
                <a:solidFill>
                  <a:schemeClr val="dk1"/>
                </a:solidFill>
                <a:latin typeface="Calibri"/>
                <a:ea typeface="Calibri"/>
                <a:cs typeface="Calibri"/>
                <a:sym typeface="Calibri"/>
              </a:rPr>
              <a:t>	The majority of ownership is “</a:t>
            </a:r>
            <a:r>
              <a:rPr lang="en" sz="1100">
                <a:solidFill>
                  <a:schemeClr val="dk1"/>
                </a:solidFill>
                <a:latin typeface="Calibri"/>
                <a:ea typeface="Calibri"/>
                <a:cs typeface="Calibri"/>
                <a:sym typeface="Calibri"/>
              </a:rPr>
              <a:t>Proprietary” and owned by individuals </a:t>
            </a:r>
            <a:endParaRPr sz="1100">
              <a:solidFill>
                <a:schemeClr val="dk1"/>
              </a:solidFill>
              <a:latin typeface="Calibri"/>
              <a:ea typeface="Calibri"/>
              <a:cs typeface="Calibri"/>
              <a:sym typeface="Calibri"/>
            </a:endParaRPr>
          </a:p>
          <a:p>
            <a:pPr indent="457200" lvl="0" marL="0" marR="0" rtl="0" algn="l">
              <a:spcBef>
                <a:spcPts val="0"/>
              </a:spcBef>
              <a:spcAft>
                <a:spcPts val="0"/>
              </a:spcAft>
              <a:buNone/>
            </a:pPr>
            <a:r>
              <a:rPr lang="en" sz="1100">
                <a:solidFill>
                  <a:schemeClr val="dk1"/>
                </a:solidFill>
                <a:latin typeface="Calibri"/>
                <a:ea typeface="Calibri"/>
                <a:cs typeface="Calibri"/>
                <a:sym typeface="Calibri"/>
              </a:rPr>
              <a:t>As with hospitals the majority of the Home Healthcare units are located within high population cities such as in Texas, California and Florida</a:t>
            </a:r>
            <a:endParaRPr sz="1100">
              <a:solidFill>
                <a:schemeClr val="dk1"/>
              </a:solidFill>
              <a:latin typeface="Calibri"/>
              <a:ea typeface="Calibri"/>
              <a:cs typeface="Calibri"/>
              <a:sym typeface="Calibri"/>
            </a:endParaRPr>
          </a:p>
          <a:p>
            <a:pPr indent="457200" lvl="0" marL="0" marR="0" rtl="0" algn="l">
              <a:spcBef>
                <a:spcPts val="0"/>
              </a:spcBef>
              <a:spcAft>
                <a:spcPts val="0"/>
              </a:spcAft>
              <a:buNone/>
            </a:pPr>
            <a:r>
              <a:rPr lang="en" sz="1100">
                <a:solidFill>
                  <a:schemeClr val="dk1"/>
                </a:solidFill>
                <a:latin typeface="Calibri"/>
                <a:ea typeface="Calibri"/>
                <a:cs typeface="Calibri"/>
                <a:sym typeface="Calibri"/>
              </a:rPr>
              <a:t>Based on ownership there is no distinct difference in quality of care and this is consistent across states </a:t>
            </a:r>
            <a:endParaRPr sz="1100">
              <a:solidFill>
                <a:schemeClr val="dk1"/>
              </a:solidFill>
              <a:latin typeface="Calibri"/>
              <a:ea typeface="Calibri"/>
              <a:cs typeface="Calibri"/>
              <a:sym typeface="Calibri"/>
            </a:endParaRPr>
          </a:p>
          <a:p>
            <a:pPr indent="0" lvl="0" marL="0" marR="0" rtl="0" algn="l">
              <a:spcBef>
                <a:spcPts val="0"/>
              </a:spcBef>
              <a:spcAft>
                <a:spcPts val="0"/>
              </a:spcAft>
              <a:buNone/>
            </a:pPr>
            <a:r>
              <a:rPr b="1" lang="en" sz="1100">
                <a:solidFill>
                  <a:schemeClr val="dk1"/>
                </a:solidFill>
                <a:latin typeface="Calibri"/>
                <a:ea typeface="Calibri"/>
                <a:cs typeface="Calibri"/>
                <a:sym typeface="Calibri"/>
              </a:rPr>
              <a:t>3.  For other health care facilities:</a:t>
            </a:r>
            <a:endParaRPr b="1" sz="1100">
              <a:solidFill>
                <a:schemeClr val="dk1"/>
              </a:solidFill>
              <a:latin typeface="Calibri"/>
              <a:ea typeface="Calibri"/>
              <a:cs typeface="Calibri"/>
              <a:sym typeface="Calibri"/>
            </a:endParaRPr>
          </a:p>
          <a:p>
            <a:pPr indent="0" lvl="0" marL="457200" rtl="0" algn="l">
              <a:spcBef>
                <a:spcPts val="0"/>
              </a:spcBef>
              <a:spcAft>
                <a:spcPts val="0"/>
              </a:spcAft>
              <a:buNone/>
            </a:pPr>
            <a:r>
              <a:rPr lang="en" sz="1100">
                <a:solidFill>
                  <a:schemeClr val="dk1"/>
                </a:solidFill>
                <a:latin typeface="Calibri"/>
                <a:ea typeface="Calibri"/>
                <a:cs typeface="Calibri"/>
                <a:sym typeface="Calibri"/>
              </a:rPr>
              <a:t>There is little correlation between the number of pharmacies and free clinics  per thousand people and the median family income per state.</a:t>
            </a:r>
            <a:endParaRPr sz="1100">
              <a:solidFill>
                <a:schemeClr val="dk1"/>
              </a:solidFill>
              <a:latin typeface="Calibri"/>
              <a:ea typeface="Calibri"/>
              <a:cs typeface="Calibri"/>
              <a:sym typeface="Calibri"/>
            </a:endParaRPr>
          </a:p>
          <a:p>
            <a:pPr indent="0" lvl="0" marL="457200" rtl="0" algn="l">
              <a:spcBef>
                <a:spcPts val="0"/>
              </a:spcBef>
              <a:spcAft>
                <a:spcPts val="0"/>
              </a:spcAft>
              <a:buNone/>
            </a:pPr>
            <a:r>
              <a:rPr lang="en" sz="1100">
                <a:solidFill>
                  <a:schemeClr val="dk1"/>
                </a:solidFill>
                <a:latin typeface="Calibri"/>
                <a:ea typeface="Calibri"/>
                <a:cs typeface="Calibri"/>
                <a:sym typeface="Calibri"/>
              </a:rPr>
              <a:t>There is also little correlation between the number of pharmacies and free clinics per thousand people and the average life expectancy per state.</a:t>
            </a:r>
            <a:endParaRPr sz="1100">
              <a:solidFill>
                <a:schemeClr val="dk1"/>
              </a:solidFill>
              <a:latin typeface="Calibri"/>
              <a:ea typeface="Calibri"/>
              <a:cs typeface="Calibri"/>
              <a:sym typeface="Calibri"/>
            </a:endParaRPr>
          </a:p>
          <a:p>
            <a:pPr indent="-127000" lvl="1" marL="558800" marR="0" rtl="0" algn="l">
              <a:spcBef>
                <a:spcPts val="0"/>
              </a:spcBef>
              <a:spcAft>
                <a:spcPts val="0"/>
              </a:spcAft>
              <a:buClr>
                <a:schemeClr val="dk1"/>
              </a:buClr>
              <a:buSzPts val="1400"/>
              <a:buFont typeface="Noto Sans Symbols"/>
              <a:buNone/>
            </a:pPr>
            <a:r>
              <a:t/>
            </a:r>
            <a:endParaRPr b="0" i="0" sz="1400" u="none" cap="none" strike="noStrike">
              <a:solidFill>
                <a:schemeClr val="dk1"/>
              </a:solidFill>
              <a:latin typeface="Calibri"/>
              <a:ea typeface="Calibri"/>
              <a:cs typeface="Calibri"/>
              <a:sym typeface="Calibri"/>
            </a:endParaRPr>
          </a:p>
        </p:txBody>
      </p:sp>
      <p:sp>
        <p:nvSpPr>
          <p:cNvPr id="139" name="Google Shape;139;p26"/>
          <p:cNvSpPr/>
          <p:nvPr/>
        </p:nvSpPr>
        <p:spPr>
          <a:xfrm>
            <a:off x="226275" y="75375"/>
            <a:ext cx="5852700" cy="19146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n" sz="1400">
                <a:solidFill>
                  <a:schemeClr val="dk1"/>
                </a:solidFill>
                <a:latin typeface="Calibri"/>
                <a:ea typeface="Calibri"/>
                <a:cs typeface="Calibri"/>
                <a:sym typeface="Calibri"/>
              </a:rPr>
              <a:t>Motivation</a:t>
            </a:r>
            <a:r>
              <a:rPr b="1" lang="en">
                <a:solidFill>
                  <a:schemeClr val="dk1"/>
                </a:solidFill>
                <a:latin typeface="Calibri"/>
                <a:ea typeface="Calibri"/>
                <a:cs typeface="Calibri"/>
                <a:sym typeface="Calibri"/>
              </a:rPr>
              <a:t>: Story</a:t>
            </a:r>
            <a:endParaRPr b="1">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rPr>
              <a:t>-</a:t>
            </a:r>
            <a:r>
              <a:rPr lang="en" sz="1200">
                <a:solidFill>
                  <a:schemeClr val="dk1"/>
                </a:solidFill>
                <a:latin typeface="Calibri"/>
                <a:ea typeface="Calibri"/>
                <a:cs typeface="Calibri"/>
                <a:sym typeface="Calibri"/>
              </a:rPr>
              <a:t>Is access to quality healthcare severely limited for rural Americans?</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1100"/>
              <a:buNone/>
            </a:pPr>
            <a:r>
              <a:rPr lang="en" sz="1200">
                <a:solidFill>
                  <a:schemeClr val="dk1"/>
                </a:solidFill>
              </a:rPr>
              <a:t>-</a:t>
            </a:r>
            <a:r>
              <a:rPr lang="en" sz="1200">
                <a:solidFill>
                  <a:schemeClr val="dk1"/>
                </a:solidFill>
                <a:latin typeface="Calibri"/>
                <a:ea typeface="Calibri"/>
                <a:cs typeface="Calibri"/>
                <a:sym typeface="Calibri"/>
              </a:rPr>
              <a:t>Rural Americans make up 20% of the population with fewer than 10% of the doctors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1100"/>
              <a:buNone/>
            </a:pPr>
            <a:r>
              <a:rPr lang="en" sz="1200">
                <a:solidFill>
                  <a:schemeClr val="dk1"/>
                </a:solidFill>
                <a:latin typeface="Calibri"/>
                <a:ea typeface="Calibri"/>
                <a:cs typeface="Calibri"/>
                <a:sym typeface="Calibri"/>
              </a:rPr>
              <a:t>- Ed Garner works in an area </a:t>
            </a:r>
            <a:r>
              <a:rPr lang="en" sz="1200">
                <a:solidFill>
                  <a:schemeClr val="dk1"/>
                </a:solidFill>
                <a:latin typeface="Calibri"/>
                <a:ea typeface="Calibri"/>
                <a:cs typeface="Calibri"/>
                <a:sym typeface="Calibri"/>
              </a:rPr>
              <a:t>roughly</a:t>
            </a:r>
            <a:r>
              <a:rPr lang="en" sz="1200">
                <a:solidFill>
                  <a:schemeClr val="dk1"/>
                </a:solidFill>
                <a:latin typeface="Calibri"/>
                <a:ea typeface="Calibri"/>
                <a:cs typeface="Calibri"/>
                <a:sym typeface="Calibri"/>
              </a:rPr>
              <a:t> the same size of Maryland but is the only active </a:t>
            </a:r>
            <a:r>
              <a:rPr lang="en" sz="1200">
                <a:solidFill>
                  <a:schemeClr val="dk1"/>
                </a:solidFill>
                <a:latin typeface="Calibri"/>
                <a:ea typeface="Calibri"/>
                <a:cs typeface="Calibri"/>
                <a:sym typeface="Calibri"/>
              </a:rPr>
              <a:t>doctor within that area</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1100"/>
              <a:buNone/>
            </a:pPr>
            <a:r>
              <a:rPr lang="en" sz="1200">
                <a:solidFill>
                  <a:schemeClr val="dk1"/>
                </a:solidFill>
                <a:latin typeface="Calibri"/>
                <a:ea typeface="Calibri"/>
                <a:cs typeface="Calibri"/>
                <a:sym typeface="Calibri"/>
              </a:rPr>
              <a:t>- There will be a 23% decline in the rural doctors within the next decade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1100"/>
              <a:buNone/>
            </a:pPr>
            <a:r>
              <a:rPr lang="en" sz="1200">
                <a:solidFill>
                  <a:schemeClr val="dk1"/>
                </a:solidFill>
                <a:latin typeface="Calibri"/>
                <a:ea typeface="Calibri"/>
                <a:cs typeface="Calibri"/>
                <a:sym typeface="Calibri"/>
              </a:rPr>
              <a:t>- For example, in Texas alone 159 of the states 254 counties have no general surgeons</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rPr lang="en" sz="1000">
                <a:solidFill>
                  <a:srgbClr val="999999"/>
                </a:solidFill>
                <a:latin typeface="Calibri"/>
                <a:ea typeface="Calibri"/>
                <a:cs typeface="Calibri"/>
                <a:sym typeface="Calibri"/>
              </a:rPr>
              <a:t>Source: American Hospital Association: https://www.aha.org/system/files/2019-02/rural-report-2019.pdf</a:t>
            </a:r>
            <a:endParaRPr sz="1000">
              <a:solidFill>
                <a:srgbClr val="999999"/>
              </a:solidFill>
              <a:latin typeface="Calibri"/>
              <a:ea typeface="Calibri"/>
              <a:cs typeface="Calibri"/>
              <a:sym typeface="Calibri"/>
            </a:endParaRPr>
          </a:p>
          <a:p>
            <a:pPr indent="0" lvl="0" marL="0" marR="0" rtl="0" algn="l">
              <a:spcBef>
                <a:spcPts val="0"/>
              </a:spcBef>
              <a:spcAft>
                <a:spcPts val="0"/>
              </a:spcAft>
              <a:buNone/>
            </a:pPr>
            <a:r>
              <a:t/>
            </a:r>
            <a:endParaRPr>
              <a:solidFill>
                <a:schemeClr val="dk1"/>
              </a:solidFill>
              <a:latin typeface="Calibri"/>
              <a:ea typeface="Calibri"/>
              <a:cs typeface="Calibri"/>
              <a:sym typeface="Calibri"/>
            </a:endParaRPr>
          </a:p>
        </p:txBody>
      </p:sp>
      <p:pic>
        <p:nvPicPr>
          <p:cNvPr id="140" name="Google Shape;140;p26"/>
          <p:cNvPicPr preferRelativeResize="0"/>
          <p:nvPr/>
        </p:nvPicPr>
        <p:blipFill>
          <a:blip r:embed="rId3">
            <a:alphaModFix/>
          </a:blip>
          <a:stretch>
            <a:fillRect/>
          </a:stretch>
        </p:blipFill>
        <p:spPr>
          <a:xfrm>
            <a:off x="6284699" y="216050"/>
            <a:ext cx="2544300" cy="16332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nvSpPr>
        <p:spPr>
          <a:xfrm>
            <a:off x="111300" y="308225"/>
            <a:ext cx="8921400" cy="1985700"/>
          </a:xfrm>
          <a:prstGeom prst="rect">
            <a:avLst/>
          </a:prstGeom>
          <a:noFill/>
          <a:ln>
            <a:noFill/>
          </a:ln>
        </p:spPr>
        <p:txBody>
          <a:bodyPr anchorCtr="0" anchor="t" bIns="34275" lIns="68575" spcFirstLastPara="1" rIns="68575" wrap="square" tIns="34275">
            <a:spAutoFit/>
          </a:bodyPr>
          <a:lstStyle/>
          <a:p>
            <a:pPr indent="0" lvl="0" marL="0" rtl="0" algn="ctr">
              <a:spcBef>
                <a:spcPts val="0"/>
              </a:spcBef>
              <a:spcAft>
                <a:spcPts val="0"/>
              </a:spcAft>
              <a:buSzPts val="1100"/>
              <a:buNone/>
            </a:pPr>
            <a:r>
              <a:rPr b="1" lang="en" sz="1500">
                <a:solidFill>
                  <a:schemeClr val="dk1"/>
                </a:solidFill>
                <a:latin typeface="Calibri"/>
                <a:ea typeface="Calibri"/>
                <a:cs typeface="Calibri"/>
                <a:sym typeface="Calibri"/>
              </a:rPr>
              <a:t>Major questions investigated</a:t>
            </a:r>
            <a:endParaRPr b="1" sz="15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sz="15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1. How are different medical facilities like hospitals, home healthcare agencies (HHCs) and pharmacies distributed in the United States?</a:t>
            </a:r>
            <a:endParaRPr>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2. What is the quality rating of these medical facilities?</a:t>
            </a:r>
            <a:endParaRPr>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Calibri"/>
                <a:ea typeface="Calibri"/>
                <a:cs typeface="Calibri"/>
                <a:sym typeface="Calibri"/>
              </a:rPr>
              <a:t>3. How can these medical facilities be sub-classified based on their ownership and/or services they provide?</a:t>
            </a:r>
            <a:endParaRPr>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1100"/>
              <a:buNone/>
            </a:pPr>
            <a:r>
              <a:rPr lang="en">
                <a:solidFill>
                  <a:schemeClr val="dk1"/>
                </a:solidFill>
                <a:latin typeface="Calibri"/>
                <a:ea typeface="Calibri"/>
                <a:cs typeface="Calibri"/>
                <a:sym typeface="Calibri"/>
              </a:rPr>
              <a:t>4. Is there any correlation between the number of these different type of medical facilities and factors like population and median household income?</a:t>
            </a:r>
            <a:endParaRPr sz="1000">
              <a:solidFill>
                <a:schemeClr val="dk1"/>
              </a:solidFill>
              <a:latin typeface="Calibri"/>
              <a:ea typeface="Calibri"/>
              <a:cs typeface="Calibri"/>
              <a:sym typeface="Calibri"/>
            </a:endParaRPr>
          </a:p>
        </p:txBody>
      </p:sp>
      <p:graphicFrame>
        <p:nvGraphicFramePr>
          <p:cNvPr id="147" name="Google Shape;147;p27"/>
          <p:cNvGraphicFramePr/>
          <p:nvPr/>
        </p:nvGraphicFramePr>
        <p:xfrm>
          <a:off x="290224" y="3045386"/>
          <a:ext cx="3000000" cy="3000000"/>
        </p:xfrm>
        <a:graphic>
          <a:graphicData uri="http://schemas.openxmlformats.org/drawingml/2006/table">
            <a:tbl>
              <a:tblPr bandRow="1" firstRow="1">
                <a:noFill/>
                <a:tableStyleId>{CFD119D9-B2C0-43B7-A34F-378E9017ED4C}</a:tableStyleId>
              </a:tblPr>
              <a:tblGrid>
                <a:gridCol w="6493325"/>
                <a:gridCol w="1912100"/>
              </a:tblGrid>
              <a:tr h="278125">
                <a:tc>
                  <a:txBody>
                    <a:bodyPr/>
                    <a:lstStyle/>
                    <a:p>
                      <a:pPr indent="0" lvl="0" marL="0" marR="0" rtl="0" algn="ctr">
                        <a:spcBef>
                          <a:spcPts val="0"/>
                        </a:spcBef>
                        <a:spcAft>
                          <a:spcPts val="0"/>
                        </a:spcAft>
                        <a:buNone/>
                      </a:pPr>
                      <a:r>
                        <a:rPr lang="en" sz="1400" u="none" cap="none" strike="noStrike"/>
                        <a:t>Data needed</a:t>
                      </a:r>
                      <a:endParaRPr sz="1100"/>
                    </a:p>
                  </a:txBody>
                  <a:tcPr marT="34300" marB="34300" marR="68600" marL="68600"/>
                </a:tc>
                <a:tc>
                  <a:txBody>
                    <a:bodyPr/>
                    <a:lstStyle/>
                    <a:p>
                      <a:pPr indent="0" lvl="0" marL="0" marR="0" rtl="0" algn="ctr">
                        <a:spcBef>
                          <a:spcPts val="0"/>
                        </a:spcBef>
                        <a:spcAft>
                          <a:spcPts val="0"/>
                        </a:spcAft>
                        <a:buNone/>
                      </a:pPr>
                      <a:r>
                        <a:rPr lang="en" sz="1400" u="none" cap="none" strike="noStrike"/>
                        <a:t>Source</a:t>
                      </a:r>
                      <a:endParaRPr sz="1100"/>
                    </a:p>
                  </a:txBody>
                  <a:tcPr marT="34300" marB="34300" marR="68600" marL="68600"/>
                </a:tc>
              </a:tr>
              <a:tr h="278125">
                <a:tc>
                  <a:txBody>
                    <a:bodyPr/>
                    <a:lstStyle/>
                    <a:p>
                      <a:pPr indent="0" lvl="0" marL="0" marR="0" rtl="0" algn="ctr">
                        <a:spcBef>
                          <a:spcPts val="0"/>
                        </a:spcBef>
                        <a:spcAft>
                          <a:spcPts val="0"/>
                        </a:spcAft>
                        <a:buNone/>
                      </a:pPr>
                      <a:r>
                        <a:rPr lang="en" sz="1400" u="none" cap="none" strike="noStrike"/>
                        <a:t>Information about quality and locations of hospitals in United States</a:t>
                      </a:r>
                      <a:endParaRPr sz="1100"/>
                    </a:p>
                  </a:txBody>
                  <a:tcPr marT="34300" marB="34300" marR="68600" marL="68600"/>
                </a:tc>
                <a:tc>
                  <a:txBody>
                    <a:bodyPr/>
                    <a:lstStyle/>
                    <a:p>
                      <a:pPr indent="0" lvl="0" marL="0" marR="0" rtl="0" algn="ctr">
                        <a:spcBef>
                          <a:spcPts val="0"/>
                        </a:spcBef>
                        <a:spcAft>
                          <a:spcPts val="0"/>
                        </a:spcAft>
                        <a:buNone/>
                      </a:pPr>
                      <a:r>
                        <a:rPr lang="en" sz="1400" u="none" cap="none" strike="noStrike"/>
                        <a:t>Data.gov</a:t>
                      </a:r>
                      <a:endParaRPr sz="1400" u="none" cap="none" strike="noStrike"/>
                    </a:p>
                  </a:txBody>
                  <a:tcPr marT="34300" marB="34300" marR="68600" marL="68600"/>
                </a:tc>
              </a:tr>
              <a:tr h="278125">
                <a:tc>
                  <a:txBody>
                    <a:bodyPr/>
                    <a:lstStyle/>
                    <a:p>
                      <a:pPr indent="0" lvl="0" marL="0" marR="0" rtl="0" algn="ctr">
                        <a:lnSpc>
                          <a:spcPct val="100000"/>
                        </a:lnSpc>
                        <a:spcBef>
                          <a:spcPts val="0"/>
                        </a:spcBef>
                        <a:spcAft>
                          <a:spcPts val="0"/>
                        </a:spcAft>
                        <a:buClr>
                          <a:schemeClr val="dk1"/>
                        </a:buClr>
                        <a:buSzPts val="1400"/>
                        <a:buFont typeface="Calibri"/>
                        <a:buNone/>
                      </a:pPr>
                      <a:r>
                        <a:rPr lang="en" sz="1400" u="none" cap="none" strike="noStrike"/>
                        <a:t>Information about quality and locations of home health care agencies in United States</a:t>
                      </a:r>
                      <a:endParaRPr sz="1100"/>
                    </a:p>
                  </a:txBody>
                  <a:tcPr marT="34300" marB="34300" marR="68600" marL="68600"/>
                </a:tc>
                <a:tc>
                  <a:txBody>
                    <a:bodyPr/>
                    <a:lstStyle/>
                    <a:p>
                      <a:pPr indent="0" lvl="0" marL="0" marR="0" rtl="0" algn="ctr">
                        <a:spcBef>
                          <a:spcPts val="0"/>
                        </a:spcBef>
                        <a:spcAft>
                          <a:spcPts val="0"/>
                        </a:spcAft>
                        <a:buNone/>
                      </a:pPr>
                      <a:r>
                        <a:rPr lang="en"/>
                        <a:t>CMS.gov</a:t>
                      </a:r>
                      <a:endParaRPr sz="1400" u="none" cap="none" strike="noStrike"/>
                    </a:p>
                  </a:txBody>
                  <a:tcPr marT="34300" marB="34300" marR="68600" marL="68600"/>
                </a:tc>
              </a:tr>
              <a:tr h="278125">
                <a:tc>
                  <a:txBody>
                    <a:bodyPr/>
                    <a:lstStyle/>
                    <a:p>
                      <a:pPr indent="0" lvl="0" marL="0" marR="0" rtl="0" algn="ctr">
                        <a:lnSpc>
                          <a:spcPct val="100000"/>
                        </a:lnSpc>
                        <a:spcBef>
                          <a:spcPts val="0"/>
                        </a:spcBef>
                        <a:spcAft>
                          <a:spcPts val="0"/>
                        </a:spcAft>
                        <a:buClr>
                          <a:schemeClr val="dk1"/>
                        </a:buClr>
                        <a:buSzPts val="1400"/>
                        <a:buFont typeface="Calibri"/>
                        <a:buNone/>
                      </a:pPr>
                      <a:r>
                        <a:rPr lang="en" sz="1400" u="none" cap="none" strike="noStrike"/>
                        <a:t>Information about quality and locations of pharmacies in United States</a:t>
                      </a:r>
                      <a:endParaRPr sz="1100"/>
                    </a:p>
                  </a:txBody>
                  <a:tcPr marT="34300" marB="34300" marR="68600" marL="68600"/>
                </a:tc>
                <a:tc>
                  <a:txBody>
                    <a:bodyPr/>
                    <a:lstStyle/>
                    <a:p>
                      <a:pPr indent="0" lvl="0" marL="0" rtl="0" algn="ctr">
                        <a:spcBef>
                          <a:spcPts val="0"/>
                        </a:spcBef>
                        <a:spcAft>
                          <a:spcPts val="0"/>
                        </a:spcAft>
                        <a:buSzPts val="1100"/>
                        <a:buNone/>
                      </a:pPr>
                      <a:r>
                        <a:rPr lang="en"/>
                        <a:t>USA RX</a:t>
                      </a:r>
                      <a:endParaRPr/>
                    </a:p>
                    <a:p>
                      <a:pPr indent="0" lvl="0" marL="0" rtl="0" algn="ctr">
                        <a:spcBef>
                          <a:spcPts val="0"/>
                        </a:spcBef>
                        <a:spcAft>
                          <a:spcPts val="0"/>
                        </a:spcAft>
                        <a:buClr>
                          <a:schemeClr val="dk1"/>
                        </a:buClr>
                        <a:buSzPts val="1100"/>
                        <a:buFont typeface="Arial"/>
                        <a:buNone/>
                      </a:pPr>
                      <a:r>
                        <a:rPr lang="en" sz="1300"/>
                        <a:t>FreeClinics.Com</a:t>
                      </a:r>
                      <a:endParaRPr/>
                    </a:p>
                  </a:txBody>
                  <a:tcPr marT="34300" marB="34300" marR="68600" marL="68600"/>
                </a:tc>
              </a:tr>
              <a:tr h="278125">
                <a:tc>
                  <a:txBody>
                    <a:bodyPr/>
                    <a:lstStyle/>
                    <a:p>
                      <a:pPr indent="0" lvl="0" marL="0" marR="0" rtl="0" algn="ctr">
                        <a:spcBef>
                          <a:spcPts val="0"/>
                        </a:spcBef>
                        <a:spcAft>
                          <a:spcPts val="0"/>
                        </a:spcAft>
                        <a:buNone/>
                      </a:pPr>
                      <a:r>
                        <a:rPr lang="en" sz="1400" u="none" cap="none" strike="noStrike"/>
                        <a:t>Median household income of different counties in United States</a:t>
                      </a:r>
                      <a:endParaRPr sz="1100"/>
                    </a:p>
                  </a:txBody>
                  <a:tcPr marT="34300" marB="34300" marR="68600" marL="68600"/>
                </a:tc>
                <a:tc>
                  <a:txBody>
                    <a:bodyPr/>
                    <a:lstStyle/>
                    <a:p>
                      <a:pPr indent="0" lvl="0" marL="0" marR="0" rtl="0" algn="ctr">
                        <a:spcBef>
                          <a:spcPts val="0"/>
                        </a:spcBef>
                        <a:spcAft>
                          <a:spcPts val="0"/>
                        </a:spcAft>
                        <a:buNone/>
                      </a:pPr>
                      <a:r>
                        <a:rPr lang="en" sz="1400" u="none" cap="none" strike="noStrike"/>
                        <a:t>US Census Data</a:t>
                      </a:r>
                      <a:endParaRPr sz="1100"/>
                    </a:p>
                  </a:txBody>
                  <a:tcPr marT="34300" marB="34300" marR="68600" marL="68600"/>
                </a:tc>
              </a:tr>
              <a:tr h="278125">
                <a:tc>
                  <a:txBody>
                    <a:bodyPr/>
                    <a:lstStyle/>
                    <a:p>
                      <a:pPr indent="0" lvl="0" marL="0" marR="0" rtl="0" algn="ctr">
                        <a:lnSpc>
                          <a:spcPct val="100000"/>
                        </a:lnSpc>
                        <a:spcBef>
                          <a:spcPts val="0"/>
                        </a:spcBef>
                        <a:spcAft>
                          <a:spcPts val="0"/>
                        </a:spcAft>
                        <a:buClr>
                          <a:schemeClr val="dk1"/>
                        </a:buClr>
                        <a:buSzPts val="1400"/>
                        <a:buFont typeface="Calibri"/>
                        <a:buNone/>
                      </a:pPr>
                      <a:r>
                        <a:rPr lang="en" sz="1400" u="none" cap="none" strike="noStrike"/>
                        <a:t>Population of different counties in United States</a:t>
                      </a:r>
                      <a:endParaRPr sz="1100"/>
                    </a:p>
                  </a:txBody>
                  <a:tcPr marT="34300" marB="34300" marR="68600" marL="68600"/>
                </a:tc>
                <a:tc>
                  <a:txBody>
                    <a:bodyPr/>
                    <a:lstStyle/>
                    <a:p>
                      <a:pPr indent="0" lvl="0" marL="0" marR="0" rtl="0" algn="ctr">
                        <a:spcBef>
                          <a:spcPts val="0"/>
                        </a:spcBef>
                        <a:spcAft>
                          <a:spcPts val="0"/>
                        </a:spcAft>
                        <a:buNone/>
                      </a:pPr>
                      <a:r>
                        <a:rPr lang="en" sz="1400" u="none" cap="none" strike="noStrike"/>
                        <a:t>US Census Data</a:t>
                      </a:r>
                      <a:endParaRPr sz="1100"/>
                    </a:p>
                  </a:txBody>
                  <a:tcPr marT="34300" marB="34300" marR="68600" marL="68600"/>
                </a:tc>
              </a:tr>
            </a:tbl>
          </a:graphicData>
        </a:graphic>
      </p:graphicFrame>
      <p:sp>
        <p:nvSpPr>
          <p:cNvPr id="148" name="Google Shape;148;p27"/>
          <p:cNvSpPr txBox="1"/>
          <p:nvPr/>
        </p:nvSpPr>
        <p:spPr>
          <a:xfrm>
            <a:off x="333900" y="2571738"/>
            <a:ext cx="3000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dk1"/>
                </a:solidFill>
                <a:latin typeface="Calibri"/>
                <a:ea typeface="Calibri"/>
                <a:cs typeface="Calibri"/>
                <a:sym typeface="Calibri"/>
              </a:rPr>
              <a:t>Data 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p:nvPr/>
        </p:nvSpPr>
        <p:spPr>
          <a:xfrm>
            <a:off x="34991" y="118963"/>
            <a:ext cx="2988128" cy="4912568"/>
          </a:xfrm>
          <a:prstGeom prst="rect">
            <a:avLst/>
          </a:prstGeom>
          <a:solidFill>
            <a:schemeClr val="lt1"/>
          </a:solidFill>
          <a:ln cap="flat" cmpd="sng" w="1905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Calibri"/>
              <a:ea typeface="Calibri"/>
              <a:cs typeface="Calibri"/>
              <a:sym typeface="Calibri"/>
            </a:endParaRPr>
          </a:p>
        </p:txBody>
      </p:sp>
      <p:sp>
        <p:nvSpPr>
          <p:cNvPr id="155" name="Google Shape;155;p28"/>
          <p:cNvSpPr/>
          <p:nvPr/>
        </p:nvSpPr>
        <p:spPr>
          <a:xfrm>
            <a:off x="3076769" y="111968"/>
            <a:ext cx="2988128" cy="4912568"/>
          </a:xfrm>
          <a:prstGeom prst="rect">
            <a:avLst/>
          </a:prstGeom>
          <a:solidFill>
            <a:schemeClr val="lt1"/>
          </a:solidFill>
          <a:ln cap="flat" cmpd="sng" w="19050">
            <a:solidFill>
              <a:schemeClr val="dk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i="1" sz="1100">
              <a:solidFill>
                <a:schemeClr val="dk1"/>
              </a:solidFill>
              <a:latin typeface="Calibri"/>
              <a:ea typeface="Calibri"/>
              <a:cs typeface="Calibri"/>
              <a:sym typeface="Calibri"/>
            </a:endParaRPr>
          </a:p>
        </p:txBody>
      </p:sp>
      <p:sp>
        <p:nvSpPr>
          <p:cNvPr id="156" name="Google Shape;156;p28"/>
          <p:cNvSpPr/>
          <p:nvPr/>
        </p:nvSpPr>
        <p:spPr>
          <a:xfrm>
            <a:off x="6120881" y="115466"/>
            <a:ext cx="2988128" cy="4912568"/>
          </a:xfrm>
          <a:prstGeom prst="rect">
            <a:avLst/>
          </a:prstGeom>
          <a:solidFill>
            <a:schemeClr val="lt1"/>
          </a:solidFill>
          <a:ln cap="flat" cmpd="sng" w="19050">
            <a:solidFill>
              <a:schemeClr val="dk1"/>
            </a:solidFill>
            <a:prstDash val="solid"/>
            <a:miter lim="800000"/>
            <a:headEnd len="sm" w="sm" type="none"/>
            <a:tailEnd len="sm" w="sm" type="none"/>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a:solidFill>
                <a:schemeClr val="dk1"/>
              </a:solidFill>
              <a:latin typeface="Calibri"/>
              <a:ea typeface="Calibri"/>
              <a:cs typeface="Calibri"/>
              <a:sym typeface="Calibri"/>
            </a:endParaRPr>
          </a:p>
          <a:p>
            <a:pPr indent="0" lvl="0" marL="0" marR="0" rtl="0" algn="l">
              <a:spcBef>
                <a:spcPts val="0"/>
              </a:spcBef>
              <a:spcAft>
                <a:spcPts val="0"/>
              </a:spcAft>
              <a:buNone/>
            </a:pPr>
            <a:r>
              <a:t/>
            </a:r>
            <a:endParaRPr>
              <a:solidFill>
                <a:schemeClr val="dk1"/>
              </a:solidFill>
              <a:latin typeface="Calibri"/>
              <a:ea typeface="Calibri"/>
              <a:cs typeface="Calibri"/>
              <a:sym typeface="Calibri"/>
            </a:endParaRPr>
          </a:p>
          <a:p>
            <a:pPr indent="0" lvl="0" marL="0" marR="0" rtl="0" algn="l">
              <a:spcBef>
                <a:spcPts val="0"/>
              </a:spcBef>
              <a:spcAft>
                <a:spcPts val="0"/>
              </a:spcAft>
              <a:buNone/>
            </a:pPr>
            <a:r>
              <a:t/>
            </a:r>
            <a:endParaRPr>
              <a:solidFill>
                <a:schemeClr val="dk1"/>
              </a:solidFill>
              <a:latin typeface="Calibri"/>
              <a:ea typeface="Calibri"/>
              <a:cs typeface="Calibri"/>
              <a:sym typeface="Calibri"/>
            </a:endParaRPr>
          </a:p>
        </p:txBody>
      </p:sp>
      <p:sp>
        <p:nvSpPr>
          <p:cNvPr id="157" name="Google Shape;157;p28"/>
          <p:cNvSpPr txBox="1"/>
          <p:nvPr/>
        </p:nvSpPr>
        <p:spPr>
          <a:xfrm>
            <a:off x="195943" y="174949"/>
            <a:ext cx="2414296" cy="276999"/>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400">
                <a:solidFill>
                  <a:schemeClr val="dk1"/>
                </a:solidFill>
                <a:latin typeface="Calibri"/>
                <a:ea typeface="Calibri"/>
                <a:cs typeface="Calibri"/>
                <a:sym typeface="Calibri"/>
              </a:rPr>
              <a:t>Hospital Data</a:t>
            </a:r>
            <a:endParaRPr sz="1100"/>
          </a:p>
        </p:txBody>
      </p:sp>
      <p:sp>
        <p:nvSpPr>
          <p:cNvPr id="158" name="Google Shape;158;p28"/>
          <p:cNvSpPr txBox="1"/>
          <p:nvPr/>
        </p:nvSpPr>
        <p:spPr>
          <a:xfrm>
            <a:off x="3289039" y="174949"/>
            <a:ext cx="2414400" cy="2847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400">
                <a:solidFill>
                  <a:schemeClr val="dk1"/>
                </a:solidFill>
                <a:latin typeface="Calibri"/>
                <a:ea typeface="Calibri"/>
                <a:cs typeface="Calibri"/>
                <a:sym typeface="Calibri"/>
              </a:rPr>
              <a:t>HH</a:t>
            </a:r>
            <a:r>
              <a:rPr b="1" lang="en">
                <a:solidFill>
                  <a:schemeClr val="dk1"/>
                </a:solidFill>
                <a:latin typeface="Calibri"/>
                <a:ea typeface="Calibri"/>
                <a:cs typeface="Calibri"/>
                <a:sym typeface="Calibri"/>
              </a:rPr>
              <a:t>C</a:t>
            </a:r>
            <a:r>
              <a:rPr b="1" lang="en" sz="1400">
                <a:solidFill>
                  <a:schemeClr val="dk1"/>
                </a:solidFill>
                <a:latin typeface="Calibri"/>
                <a:ea typeface="Calibri"/>
                <a:cs typeface="Calibri"/>
                <a:sym typeface="Calibri"/>
              </a:rPr>
              <a:t> Data</a:t>
            </a:r>
            <a:endParaRPr sz="1100"/>
          </a:p>
        </p:txBody>
      </p:sp>
      <p:sp>
        <p:nvSpPr>
          <p:cNvPr id="159" name="Google Shape;159;p28"/>
          <p:cNvSpPr txBox="1"/>
          <p:nvPr/>
        </p:nvSpPr>
        <p:spPr>
          <a:xfrm>
            <a:off x="6382135" y="174949"/>
            <a:ext cx="2414400" cy="2847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b="1" lang="en" sz="1400">
                <a:solidFill>
                  <a:schemeClr val="dk1"/>
                </a:solidFill>
                <a:latin typeface="Calibri"/>
                <a:ea typeface="Calibri"/>
                <a:cs typeface="Calibri"/>
                <a:sym typeface="Calibri"/>
              </a:rPr>
              <a:t>Pharmacy &amp; Free C</a:t>
            </a:r>
            <a:r>
              <a:rPr b="1" lang="en">
                <a:solidFill>
                  <a:schemeClr val="dk1"/>
                </a:solidFill>
                <a:latin typeface="Calibri"/>
                <a:ea typeface="Calibri"/>
                <a:cs typeface="Calibri"/>
                <a:sym typeface="Calibri"/>
              </a:rPr>
              <a:t>linic</a:t>
            </a:r>
            <a:r>
              <a:rPr b="1" lang="en" sz="1400">
                <a:solidFill>
                  <a:schemeClr val="dk1"/>
                </a:solidFill>
                <a:latin typeface="Calibri"/>
                <a:ea typeface="Calibri"/>
                <a:cs typeface="Calibri"/>
                <a:sym typeface="Calibri"/>
              </a:rPr>
              <a:t> Data</a:t>
            </a:r>
            <a:endParaRPr sz="1100"/>
          </a:p>
        </p:txBody>
      </p:sp>
      <p:sp>
        <p:nvSpPr>
          <p:cNvPr id="160" name="Google Shape;160;p28"/>
          <p:cNvSpPr txBox="1"/>
          <p:nvPr/>
        </p:nvSpPr>
        <p:spPr>
          <a:xfrm>
            <a:off x="97975" y="462450"/>
            <a:ext cx="2864400" cy="22704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1" lang="en" sz="1100">
                <a:solidFill>
                  <a:schemeClr val="dk1"/>
                </a:solidFill>
                <a:latin typeface="Calibri"/>
                <a:ea typeface="Calibri"/>
                <a:cs typeface="Calibri"/>
                <a:sym typeface="Calibri"/>
              </a:rPr>
              <a:t>Problems:</a:t>
            </a:r>
            <a:endParaRPr sz="1100"/>
          </a:p>
          <a:p>
            <a:pPr indent="-222250" lvl="0" marL="215900" marR="0" rtl="0" algn="l">
              <a:spcBef>
                <a:spcPts val="0"/>
              </a:spcBef>
              <a:spcAft>
                <a:spcPts val="0"/>
              </a:spcAft>
              <a:buClr>
                <a:srgbClr val="C00000"/>
              </a:buClr>
              <a:buSzPts val="1100"/>
              <a:buFont typeface="Arial"/>
              <a:buChar char="•"/>
            </a:pPr>
            <a:r>
              <a:rPr lang="en" sz="1100">
                <a:solidFill>
                  <a:srgbClr val="C00000"/>
                </a:solidFill>
                <a:latin typeface="Calibri"/>
                <a:ea typeface="Calibri"/>
                <a:cs typeface="Calibri"/>
                <a:sym typeface="Calibri"/>
              </a:rPr>
              <a:t>The quality parameters like mortality, safety of care, readmission, patient experience, effectiveness of care, timeliness of care and efficient use of medical imaging were all comparisons with national average instead of absolute numbers. </a:t>
            </a:r>
            <a:endParaRPr sz="1100"/>
          </a:p>
          <a:p>
            <a:pPr indent="-222250" lvl="0" marL="215900" marR="0" rtl="0" algn="l">
              <a:spcBef>
                <a:spcPts val="0"/>
              </a:spcBef>
              <a:spcAft>
                <a:spcPts val="0"/>
              </a:spcAft>
              <a:buClr>
                <a:srgbClr val="C00000"/>
              </a:buClr>
              <a:buSzPts val="1100"/>
              <a:buFont typeface="Arial"/>
              <a:buChar char="•"/>
            </a:pPr>
            <a:r>
              <a:rPr lang="en" sz="1100">
                <a:solidFill>
                  <a:srgbClr val="C00000"/>
                </a:solidFill>
                <a:latin typeface="Calibri"/>
                <a:ea typeface="Calibri"/>
                <a:cs typeface="Calibri"/>
                <a:sym typeface="Calibri"/>
              </a:rPr>
              <a:t>Some quality data were not available, and the missing information was inconsistent across columns.</a:t>
            </a:r>
            <a:endParaRPr sz="1100"/>
          </a:p>
          <a:p>
            <a:pPr indent="-222250" lvl="0" marL="215900" marR="0" rtl="0" algn="l">
              <a:spcBef>
                <a:spcPts val="0"/>
              </a:spcBef>
              <a:spcAft>
                <a:spcPts val="0"/>
              </a:spcAft>
              <a:buClr>
                <a:srgbClr val="C00000"/>
              </a:buClr>
              <a:buSzPts val="1100"/>
              <a:buFont typeface="Arial"/>
              <a:buChar char="•"/>
            </a:pPr>
            <a:r>
              <a:rPr lang="en" sz="1100">
                <a:solidFill>
                  <a:srgbClr val="C00000"/>
                </a:solidFill>
                <a:latin typeface="Calibri"/>
                <a:ea typeface="Calibri"/>
                <a:cs typeface="Calibri"/>
                <a:sym typeface="Calibri"/>
              </a:rPr>
              <a:t>A “Location” column containing the full address was not properly formatted.</a:t>
            </a:r>
            <a:endParaRPr sz="1100"/>
          </a:p>
        </p:txBody>
      </p:sp>
      <p:sp>
        <p:nvSpPr>
          <p:cNvPr id="161" name="Google Shape;161;p28"/>
          <p:cNvSpPr txBox="1"/>
          <p:nvPr/>
        </p:nvSpPr>
        <p:spPr>
          <a:xfrm>
            <a:off x="97975" y="2837500"/>
            <a:ext cx="2796000" cy="2100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i="1" lang="en" sz="1100">
                <a:solidFill>
                  <a:schemeClr val="dk1"/>
                </a:solidFill>
                <a:latin typeface="Calibri"/>
                <a:ea typeface="Calibri"/>
                <a:cs typeface="Calibri"/>
                <a:sym typeface="Calibri"/>
              </a:rPr>
              <a:t>Solutions:</a:t>
            </a:r>
            <a:endParaRPr sz="1100"/>
          </a:p>
          <a:p>
            <a:pPr indent="-222250" lvl="0" marL="215900" marR="0" rtl="0" algn="l">
              <a:spcBef>
                <a:spcPts val="0"/>
              </a:spcBef>
              <a:spcAft>
                <a:spcPts val="0"/>
              </a:spcAft>
              <a:buClr>
                <a:srgbClr val="38761D"/>
              </a:buClr>
              <a:buSzPts val="1100"/>
              <a:buFont typeface="Arial"/>
              <a:buChar char="•"/>
            </a:pPr>
            <a:r>
              <a:rPr lang="en" sz="1100">
                <a:solidFill>
                  <a:srgbClr val="38761D"/>
                </a:solidFill>
                <a:latin typeface="Calibri"/>
                <a:ea typeface="Calibri"/>
                <a:cs typeface="Calibri"/>
                <a:sym typeface="Calibri"/>
              </a:rPr>
              <a:t>If a quality parameter was better than national average, it was assigned a score of 1; -1 for worse performance and 0 for average</a:t>
            </a:r>
            <a:endParaRPr sz="1100">
              <a:solidFill>
                <a:srgbClr val="38761D"/>
              </a:solidFill>
            </a:endParaRPr>
          </a:p>
          <a:p>
            <a:pPr indent="-222250" lvl="0" marL="215900" marR="0" rtl="0" algn="l">
              <a:spcBef>
                <a:spcPts val="0"/>
              </a:spcBef>
              <a:spcAft>
                <a:spcPts val="0"/>
              </a:spcAft>
              <a:buClr>
                <a:srgbClr val="38761D"/>
              </a:buClr>
              <a:buSzPts val="1100"/>
              <a:buFont typeface="Arial"/>
              <a:buChar char="•"/>
            </a:pPr>
            <a:r>
              <a:rPr lang="en" sz="1100">
                <a:solidFill>
                  <a:srgbClr val="38761D"/>
                </a:solidFill>
                <a:latin typeface="Calibri"/>
                <a:ea typeface="Calibri"/>
                <a:cs typeface="Calibri"/>
                <a:sym typeface="Calibri"/>
              </a:rPr>
              <a:t>The rows with information missing on more than half of the quality parameters were excluded. The rest were assigned a score of 0.</a:t>
            </a:r>
            <a:endParaRPr sz="1100">
              <a:solidFill>
                <a:srgbClr val="38761D"/>
              </a:solidFill>
            </a:endParaRPr>
          </a:p>
          <a:p>
            <a:pPr indent="-222250" lvl="0" marL="215900" marR="0" rtl="0" algn="l">
              <a:spcBef>
                <a:spcPts val="0"/>
              </a:spcBef>
              <a:spcAft>
                <a:spcPts val="0"/>
              </a:spcAft>
              <a:buClr>
                <a:srgbClr val="38761D"/>
              </a:buClr>
              <a:buSzPts val="1100"/>
              <a:buFont typeface="Arial"/>
              <a:buChar char="•"/>
            </a:pPr>
            <a:r>
              <a:rPr lang="en" sz="1100">
                <a:solidFill>
                  <a:srgbClr val="38761D"/>
                </a:solidFill>
                <a:latin typeface="Calibri"/>
                <a:ea typeface="Calibri"/>
                <a:cs typeface="Calibri"/>
                <a:sym typeface="Calibri"/>
              </a:rPr>
              <a:t>A new properly formatted column was constructed using individual columns for Street Address, City, State and ZIP.</a:t>
            </a:r>
            <a:endParaRPr sz="1100">
              <a:solidFill>
                <a:srgbClr val="38761D"/>
              </a:solidFill>
            </a:endParaRPr>
          </a:p>
        </p:txBody>
      </p:sp>
      <p:sp>
        <p:nvSpPr>
          <p:cNvPr id="162" name="Google Shape;162;p28"/>
          <p:cNvSpPr txBox="1"/>
          <p:nvPr/>
        </p:nvSpPr>
        <p:spPr>
          <a:xfrm>
            <a:off x="6200025" y="572075"/>
            <a:ext cx="2864400" cy="187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Font typeface="Arial"/>
              <a:buNone/>
            </a:pPr>
            <a:r>
              <a:rPr i="1" lang="en" sz="1100">
                <a:solidFill>
                  <a:schemeClr val="dk1"/>
                </a:solidFill>
                <a:latin typeface="Calibri"/>
                <a:ea typeface="Calibri"/>
                <a:cs typeface="Calibri"/>
                <a:sym typeface="Calibri"/>
              </a:rPr>
              <a:t>Problems:</a:t>
            </a:r>
            <a:endParaRPr sz="1100">
              <a:solidFill>
                <a:schemeClr val="dk1"/>
              </a:solidFill>
            </a:endParaRPr>
          </a:p>
          <a:p>
            <a:pPr indent="-222250" lvl="0" marL="215900" rtl="0" algn="l">
              <a:spcBef>
                <a:spcPts val="0"/>
              </a:spcBef>
              <a:spcAft>
                <a:spcPts val="0"/>
              </a:spcAft>
              <a:buClr>
                <a:srgbClr val="C00000"/>
              </a:buClr>
              <a:buSzPts val="1100"/>
              <a:buChar char="•"/>
            </a:pPr>
            <a:r>
              <a:rPr lang="en" sz="1100">
                <a:solidFill>
                  <a:srgbClr val="C00000"/>
                </a:solidFill>
                <a:latin typeface="Calibri"/>
                <a:ea typeface="Calibri"/>
                <a:cs typeface="Calibri"/>
                <a:sym typeface="Calibri"/>
              </a:rPr>
              <a:t>It was difficult to find a dataset or API that provided data on individual pharmacies. The one we found turned out to be unreliable.</a:t>
            </a:r>
            <a:endParaRPr sz="1100">
              <a:solidFill>
                <a:schemeClr val="dk1"/>
              </a:solidFill>
            </a:endParaRPr>
          </a:p>
          <a:p>
            <a:pPr indent="-222250" lvl="0" marL="215900" rtl="0" algn="l">
              <a:spcBef>
                <a:spcPts val="0"/>
              </a:spcBef>
              <a:spcAft>
                <a:spcPts val="0"/>
              </a:spcAft>
              <a:buClr>
                <a:srgbClr val="C00000"/>
              </a:buClr>
              <a:buSzPts val="1100"/>
              <a:buChar char="•"/>
            </a:pPr>
            <a:r>
              <a:rPr lang="en" sz="1100">
                <a:solidFill>
                  <a:srgbClr val="C00000"/>
                </a:solidFill>
                <a:latin typeface="Calibri"/>
                <a:ea typeface="Calibri"/>
                <a:cs typeface="Calibri"/>
                <a:sym typeface="Calibri"/>
              </a:rPr>
              <a:t>Thus, individual statistics such as coordinates, quality of service, wait times, etc. were out of reach.</a:t>
            </a:r>
            <a:endParaRPr sz="1100">
              <a:solidFill>
                <a:srgbClr val="C00000"/>
              </a:solidFill>
              <a:latin typeface="Calibri"/>
              <a:ea typeface="Calibri"/>
              <a:cs typeface="Calibri"/>
              <a:sym typeface="Calibri"/>
            </a:endParaRPr>
          </a:p>
          <a:p>
            <a:pPr indent="-222250" lvl="0" marL="215900" rtl="0" algn="l">
              <a:spcBef>
                <a:spcPts val="0"/>
              </a:spcBef>
              <a:spcAft>
                <a:spcPts val="0"/>
              </a:spcAft>
              <a:buClr>
                <a:srgbClr val="C00000"/>
              </a:buClr>
              <a:buSzPts val="1100"/>
              <a:buFont typeface="Calibri"/>
              <a:buChar char="•"/>
            </a:pPr>
            <a:r>
              <a:rPr lang="en" sz="1100">
                <a:solidFill>
                  <a:srgbClr val="C00000"/>
                </a:solidFill>
                <a:latin typeface="Calibri"/>
                <a:ea typeface="Calibri"/>
                <a:cs typeface="Calibri"/>
                <a:sym typeface="Calibri"/>
              </a:rPr>
              <a:t>Similar issues came up when collecting data on free clinics</a:t>
            </a:r>
            <a:endParaRPr sz="1100">
              <a:solidFill>
                <a:srgbClr val="C00000"/>
              </a:solidFill>
              <a:latin typeface="Calibri"/>
              <a:ea typeface="Calibri"/>
              <a:cs typeface="Calibri"/>
              <a:sym typeface="Calibri"/>
            </a:endParaRPr>
          </a:p>
        </p:txBody>
      </p:sp>
      <p:sp>
        <p:nvSpPr>
          <p:cNvPr id="163" name="Google Shape;163;p28"/>
          <p:cNvSpPr txBox="1"/>
          <p:nvPr/>
        </p:nvSpPr>
        <p:spPr>
          <a:xfrm>
            <a:off x="3154350" y="580175"/>
            <a:ext cx="2829000" cy="153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i="1" lang="en" sz="1100">
                <a:solidFill>
                  <a:schemeClr val="dk1"/>
                </a:solidFill>
                <a:latin typeface="Calibri"/>
                <a:ea typeface="Calibri"/>
                <a:cs typeface="Calibri"/>
                <a:sym typeface="Calibri"/>
              </a:rPr>
              <a:t>Problems:</a:t>
            </a:r>
            <a:endParaRPr i="1" sz="1100">
              <a:solidFill>
                <a:schemeClr val="dk1"/>
              </a:solidFill>
              <a:latin typeface="Calibri"/>
              <a:ea typeface="Calibri"/>
              <a:cs typeface="Calibri"/>
              <a:sym typeface="Calibri"/>
            </a:endParaRPr>
          </a:p>
          <a:p>
            <a:pPr indent="-222250" lvl="0" marL="215900" marR="0" rtl="0" algn="l">
              <a:lnSpc>
                <a:spcPct val="100000"/>
              </a:lnSpc>
              <a:spcBef>
                <a:spcPts val="0"/>
              </a:spcBef>
              <a:spcAft>
                <a:spcPts val="0"/>
              </a:spcAft>
              <a:buClr>
                <a:srgbClr val="C00000"/>
              </a:buClr>
              <a:buSzPts val="1100"/>
              <a:buChar char="•"/>
            </a:pPr>
            <a:r>
              <a:rPr lang="en" sz="1100">
                <a:solidFill>
                  <a:srgbClr val="C00000"/>
                </a:solidFill>
                <a:latin typeface="Calibri"/>
                <a:ea typeface="Calibri"/>
                <a:cs typeface="Calibri"/>
                <a:sym typeface="Calibri"/>
              </a:rPr>
              <a:t> </a:t>
            </a:r>
            <a:r>
              <a:rPr lang="en" sz="1100">
                <a:solidFill>
                  <a:srgbClr val="C00000"/>
                </a:solidFill>
                <a:latin typeface="Calibri"/>
                <a:ea typeface="Calibri"/>
                <a:cs typeface="Calibri"/>
                <a:sym typeface="Calibri"/>
              </a:rPr>
              <a:t>Categories</a:t>
            </a:r>
            <a:r>
              <a:rPr lang="en" sz="1100">
                <a:solidFill>
                  <a:srgbClr val="C00000"/>
                </a:solidFill>
                <a:latin typeface="Calibri"/>
                <a:ea typeface="Calibri"/>
                <a:cs typeface="Calibri"/>
                <a:sym typeface="Calibri"/>
              </a:rPr>
              <a:t> were not </a:t>
            </a:r>
            <a:r>
              <a:rPr lang="en" sz="1100">
                <a:solidFill>
                  <a:srgbClr val="C00000"/>
                </a:solidFill>
                <a:latin typeface="Calibri"/>
                <a:ea typeface="Calibri"/>
                <a:cs typeface="Calibri"/>
                <a:sym typeface="Calibri"/>
              </a:rPr>
              <a:t>uniform</a:t>
            </a:r>
            <a:r>
              <a:rPr lang="en" sz="1100">
                <a:solidFill>
                  <a:srgbClr val="C00000"/>
                </a:solidFill>
                <a:latin typeface="Calibri"/>
                <a:ea typeface="Calibri"/>
                <a:cs typeface="Calibri"/>
                <a:sym typeface="Calibri"/>
              </a:rPr>
              <a:t> and consistent </a:t>
            </a:r>
            <a:r>
              <a:rPr lang="en" sz="1100">
                <a:solidFill>
                  <a:srgbClr val="C00000"/>
                </a:solidFill>
                <a:latin typeface="Calibri"/>
                <a:ea typeface="Calibri"/>
                <a:cs typeface="Calibri"/>
                <a:sym typeface="Calibri"/>
              </a:rPr>
              <a:t>across</a:t>
            </a:r>
            <a:r>
              <a:rPr lang="en" sz="1100">
                <a:solidFill>
                  <a:srgbClr val="C00000"/>
                </a:solidFill>
                <a:latin typeface="Calibri"/>
                <a:ea typeface="Calibri"/>
                <a:cs typeface="Calibri"/>
                <a:sym typeface="Calibri"/>
              </a:rPr>
              <a:t> the dataset (such as ownership type)</a:t>
            </a:r>
            <a:endParaRPr sz="1100">
              <a:solidFill>
                <a:srgbClr val="C00000"/>
              </a:solidFill>
              <a:latin typeface="Calibri"/>
              <a:ea typeface="Calibri"/>
              <a:cs typeface="Calibri"/>
              <a:sym typeface="Calibri"/>
            </a:endParaRPr>
          </a:p>
          <a:p>
            <a:pPr indent="-222250" lvl="0" marL="215900" marR="0" rtl="0" algn="l">
              <a:lnSpc>
                <a:spcPct val="100000"/>
              </a:lnSpc>
              <a:spcBef>
                <a:spcPts val="0"/>
              </a:spcBef>
              <a:spcAft>
                <a:spcPts val="0"/>
              </a:spcAft>
              <a:buClr>
                <a:srgbClr val="C00000"/>
              </a:buClr>
              <a:buSzPts val="1100"/>
              <a:buFont typeface="Calibri"/>
              <a:buChar char="•"/>
            </a:pPr>
            <a:r>
              <a:rPr lang="en" sz="1100">
                <a:solidFill>
                  <a:srgbClr val="C00000"/>
                </a:solidFill>
                <a:latin typeface="Calibri"/>
                <a:ea typeface="Calibri"/>
                <a:cs typeface="Calibri"/>
                <a:sym typeface="Calibri"/>
              </a:rPr>
              <a:t>For geocoding the data was split up into State, Address, ZIP, and City </a:t>
            </a:r>
            <a:endParaRPr sz="1100">
              <a:solidFill>
                <a:srgbClr val="C00000"/>
              </a:solidFill>
              <a:latin typeface="Calibri"/>
              <a:ea typeface="Calibri"/>
              <a:cs typeface="Calibri"/>
              <a:sym typeface="Calibri"/>
            </a:endParaRPr>
          </a:p>
          <a:p>
            <a:pPr indent="-222250" lvl="0" marL="215900" marR="0" rtl="0" algn="l">
              <a:lnSpc>
                <a:spcPct val="100000"/>
              </a:lnSpc>
              <a:spcBef>
                <a:spcPts val="0"/>
              </a:spcBef>
              <a:spcAft>
                <a:spcPts val="0"/>
              </a:spcAft>
              <a:buClr>
                <a:srgbClr val="C00000"/>
              </a:buClr>
              <a:buSzPts val="1100"/>
              <a:buFont typeface="Calibri"/>
              <a:buChar char="•"/>
            </a:pPr>
            <a:r>
              <a:rPr lang="en" sz="1100">
                <a:solidFill>
                  <a:srgbClr val="C00000"/>
                </a:solidFill>
                <a:latin typeface="Calibri"/>
                <a:ea typeface="Calibri"/>
                <a:cs typeface="Calibri"/>
                <a:sym typeface="Calibri"/>
              </a:rPr>
              <a:t>Having to create maps based around Income Levels instead of just </a:t>
            </a:r>
            <a:r>
              <a:rPr lang="en" sz="1100">
                <a:solidFill>
                  <a:srgbClr val="C00000"/>
                </a:solidFill>
                <a:latin typeface="Calibri"/>
                <a:ea typeface="Calibri"/>
                <a:cs typeface="Calibri"/>
                <a:sym typeface="Calibri"/>
              </a:rPr>
              <a:t>population</a:t>
            </a:r>
            <a:endParaRPr sz="1100">
              <a:solidFill>
                <a:srgbClr val="C00000"/>
              </a:solidFill>
              <a:latin typeface="Calibri"/>
              <a:ea typeface="Calibri"/>
              <a:cs typeface="Calibri"/>
              <a:sym typeface="Calibri"/>
            </a:endParaRPr>
          </a:p>
        </p:txBody>
      </p:sp>
      <p:sp>
        <p:nvSpPr>
          <p:cNvPr id="164" name="Google Shape;164;p28"/>
          <p:cNvSpPr txBox="1"/>
          <p:nvPr/>
        </p:nvSpPr>
        <p:spPr>
          <a:xfrm>
            <a:off x="6334875" y="2783050"/>
            <a:ext cx="26535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100">
                <a:solidFill>
                  <a:schemeClr val="dk1"/>
                </a:solidFill>
                <a:latin typeface="Calibri"/>
                <a:ea typeface="Calibri"/>
                <a:cs typeface="Calibri"/>
                <a:sym typeface="Calibri"/>
              </a:rPr>
              <a:t>Solutions</a:t>
            </a:r>
            <a:r>
              <a:rPr i="1" lang="en" sz="1100">
                <a:solidFill>
                  <a:schemeClr val="dk1"/>
                </a:solidFill>
                <a:latin typeface="Calibri"/>
                <a:ea typeface="Calibri"/>
                <a:cs typeface="Calibri"/>
                <a:sym typeface="Calibri"/>
              </a:rPr>
              <a:t>:</a:t>
            </a:r>
            <a:endParaRPr i="1" sz="1100">
              <a:solidFill>
                <a:schemeClr val="dk1"/>
              </a:solidFill>
              <a:latin typeface="Calibri"/>
              <a:ea typeface="Calibri"/>
              <a:cs typeface="Calibri"/>
              <a:sym typeface="Calibri"/>
            </a:endParaRPr>
          </a:p>
          <a:p>
            <a:pPr indent="-222250" lvl="0" marL="215900" rtl="0" algn="l">
              <a:spcBef>
                <a:spcPts val="0"/>
              </a:spcBef>
              <a:spcAft>
                <a:spcPts val="0"/>
              </a:spcAft>
              <a:buClr>
                <a:srgbClr val="38761D"/>
              </a:buClr>
              <a:buSzPts val="1100"/>
              <a:buChar char="•"/>
            </a:pPr>
            <a:r>
              <a:rPr lang="en" sz="1100">
                <a:solidFill>
                  <a:srgbClr val="38761D"/>
                </a:solidFill>
                <a:latin typeface="Calibri"/>
                <a:ea typeface="Calibri"/>
                <a:cs typeface="Calibri"/>
                <a:sym typeface="Calibri"/>
              </a:rPr>
              <a:t>Changed the scope of our research to the state-level, where data is more easily available.</a:t>
            </a:r>
            <a:endParaRPr sz="1100">
              <a:solidFill>
                <a:srgbClr val="38761D"/>
              </a:solidFill>
              <a:latin typeface="Calibri"/>
              <a:ea typeface="Calibri"/>
              <a:cs typeface="Calibri"/>
              <a:sym typeface="Calibri"/>
            </a:endParaRPr>
          </a:p>
          <a:p>
            <a:pPr indent="-222250" lvl="0" marL="215900" rtl="0" algn="l">
              <a:spcBef>
                <a:spcPts val="0"/>
              </a:spcBef>
              <a:spcAft>
                <a:spcPts val="0"/>
              </a:spcAft>
              <a:buClr>
                <a:srgbClr val="38761D"/>
              </a:buClr>
              <a:buSzPts val="1100"/>
              <a:buFont typeface="Calibri"/>
              <a:buChar char="•"/>
            </a:pPr>
            <a:r>
              <a:rPr lang="en" sz="1100">
                <a:solidFill>
                  <a:srgbClr val="38761D"/>
                </a:solidFill>
                <a:latin typeface="Calibri"/>
                <a:ea typeface="Calibri"/>
                <a:cs typeface="Calibri"/>
                <a:sym typeface="Calibri"/>
              </a:rPr>
              <a:t>Analyzed the number of pharmacies and free clinics against population, median income, and life expectancy by state.</a:t>
            </a:r>
            <a:endParaRPr sz="1100">
              <a:solidFill>
                <a:srgbClr val="38761D"/>
              </a:solidFill>
              <a:latin typeface="Calibri"/>
              <a:ea typeface="Calibri"/>
              <a:cs typeface="Calibri"/>
              <a:sym typeface="Calibri"/>
            </a:endParaRPr>
          </a:p>
        </p:txBody>
      </p:sp>
      <p:sp>
        <p:nvSpPr>
          <p:cNvPr id="165" name="Google Shape;165;p28"/>
          <p:cNvSpPr txBox="1"/>
          <p:nvPr/>
        </p:nvSpPr>
        <p:spPr>
          <a:xfrm>
            <a:off x="3133875" y="2779750"/>
            <a:ext cx="27960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100">
                <a:solidFill>
                  <a:schemeClr val="dk1"/>
                </a:solidFill>
                <a:latin typeface="Calibri"/>
                <a:ea typeface="Calibri"/>
                <a:cs typeface="Calibri"/>
                <a:sym typeface="Calibri"/>
              </a:rPr>
              <a:t>Solutions: </a:t>
            </a:r>
            <a:endParaRPr>
              <a:latin typeface="Calibri"/>
              <a:ea typeface="Calibri"/>
              <a:cs typeface="Calibri"/>
              <a:sym typeface="Calibri"/>
            </a:endParaRPr>
          </a:p>
          <a:p>
            <a:pPr indent="-222250" lvl="0" marL="215900" marR="0" rtl="0" algn="l">
              <a:lnSpc>
                <a:spcPct val="100000"/>
              </a:lnSpc>
              <a:spcBef>
                <a:spcPts val="0"/>
              </a:spcBef>
              <a:spcAft>
                <a:spcPts val="0"/>
              </a:spcAft>
              <a:buClr>
                <a:srgbClr val="38761D"/>
              </a:buClr>
              <a:buSzPts val="1100"/>
              <a:buChar char="•"/>
            </a:pPr>
            <a:r>
              <a:rPr lang="en" sz="1100">
                <a:solidFill>
                  <a:srgbClr val="38761D"/>
                </a:solidFill>
                <a:latin typeface="Calibri"/>
                <a:ea typeface="Calibri"/>
                <a:cs typeface="Calibri"/>
                <a:sym typeface="Calibri"/>
              </a:rPr>
              <a:t>Had to rename and replace values/identifiers based upon a criteria that we found to be consistent both with HHC data and hospital</a:t>
            </a:r>
            <a:endParaRPr sz="1100">
              <a:solidFill>
                <a:srgbClr val="38761D"/>
              </a:solidFill>
              <a:latin typeface="Calibri"/>
              <a:ea typeface="Calibri"/>
              <a:cs typeface="Calibri"/>
              <a:sym typeface="Calibri"/>
            </a:endParaRPr>
          </a:p>
          <a:p>
            <a:pPr indent="-222250" lvl="0" marL="215900" marR="0" rtl="0" algn="l">
              <a:lnSpc>
                <a:spcPct val="100000"/>
              </a:lnSpc>
              <a:spcBef>
                <a:spcPts val="0"/>
              </a:spcBef>
              <a:spcAft>
                <a:spcPts val="0"/>
              </a:spcAft>
              <a:buClr>
                <a:srgbClr val="38761D"/>
              </a:buClr>
              <a:buSzPts val="1100"/>
              <a:buFont typeface="Calibri"/>
              <a:buChar char="•"/>
            </a:pPr>
            <a:r>
              <a:rPr lang="en" sz="1100">
                <a:solidFill>
                  <a:srgbClr val="38761D"/>
                </a:solidFill>
                <a:latin typeface="Calibri"/>
                <a:ea typeface="Calibri"/>
                <a:cs typeface="Calibri"/>
                <a:sym typeface="Calibri"/>
              </a:rPr>
              <a:t>Had to use both a new string concatenation and also find a way to eliminate “Suite” or “Apt” strings and numbers from address line </a:t>
            </a:r>
            <a:endParaRPr sz="1100">
              <a:solidFill>
                <a:srgbClr val="38761D"/>
              </a:solidFill>
              <a:latin typeface="Calibri"/>
              <a:ea typeface="Calibri"/>
              <a:cs typeface="Calibri"/>
              <a:sym typeface="Calibri"/>
            </a:endParaRPr>
          </a:p>
          <a:p>
            <a:pPr indent="-222250" lvl="0" marL="215900" marR="0" rtl="0" algn="l">
              <a:lnSpc>
                <a:spcPct val="100000"/>
              </a:lnSpc>
              <a:spcBef>
                <a:spcPts val="0"/>
              </a:spcBef>
              <a:spcAft>
                <a:spcPts val="0"/>
              </a:spcAft>
              <a:buClr>
                <a:srgbClr val="38761D"/>
              </a:buClr>
              <a:buSzPts val="1100"/>
              <a:buFont typeface="Calibri"/>
              <a:buChar char="•"/>
            </a:pPr>
            <a:r>
              <a:rPr lang="en" sz="1100">
                <a:solidFill>
                  <a:srgbClr val="38761D"/>
                </a:solidFill>
                <a:latin typeface="Calibri"/>
                <a:ea typeface="Calibri"/>
                <a:cs typeface="Calibri"/>
                <a:sym typeface="Calibri"/>
              </a:rPr>
              <a:t>Need to learn basics to a type of package </a:t>
            </a:r>
            <a:r>
              <a:rPr lang="en" sz="1100">
                <a:solidFill>
                  <a:srgbClr val="38761D"/>
                </a:solidFill>
                <a:latin typeface="Calibri"/>
                <a:ea typeface="Calibri"/>
                <a:cs typeface="Calibri"/>
                <a:sym typeface="Calibri"/>
              </a:rPr>
              <a:t>inside</a:t>
            </a:r>
            <a:r>
              <a:rPr lang="en" sz="1100">
                <a:solidFill>
                  <a:srgbClr val="38761D"/>
                </a:solidFill>
                <a:latin typeface="Calibri"/>
                <a:ea typeface="Calibri"/>
                <a:cs typeface="Calibri"/>
                <a:sym typeface="Calibri"/>
              </a:rPr>
              <a:t> Python that </a:t>
            </a:r>
            <a:r>
              <a:rPr lang="en" sz="1100">
                <a:solidFill>
                  <a:srgbClr val="38761D"/>
                </a:solidFill>
                <a:latin typeface="Calibri"/>
                <a:ea typeface="Calibri"/>
                <a:cs typeface="Calibri"/>
                <a:sym typeface="Calibri"/>
              </a:rPr>
              <a:t>would</a:t>
            </a:r>
            <a:r>
              <a:rPr lang="en" sz="1100">
                <a:solidFill>
                  <a:srgbClr val="38761D"/>
                </a:solidFill>
                <a:latin typeface="Calibri"/>
                <a:ea typeface="Calibri"/>
                <a:cs typeface="Calibri"/>
                <a:sym typeface="Calibri"/>
              </a:rPr>
              <a:t> allow for new heat map</a:t>
            </a:r>
            <a:endParaRPr sz="1100">
              <a:solidFill>
                <a:srgbClr val="38761D"/>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9"/>
          <p:cNvPicPr preferRelativeResize="0"/>
          <p:nvPr/>
        </p:nvPicPr>
        <p:blipFill rotWithShape="1">
          <a:blip r:embed="rId3">
            <a:alphaModFix/>
          </a:blip>
          <a:srcRect b="0" l="0" r="0" t="0"/>
          <a:stretch/>
        </p:blipFill>
        <p:spPr>
          <a:xfrm>
            <a:off x="95250" y="127150"/>
            <a:ext cx="8953499" cy="2238375"/>
          </a:xfrm>
          <a:prstGeom prst="rect">
            <a:avLst/>
          </a:prstGeom>
          <a:noFill/>
          <a:ln>
            <a:noFill/>
          </a:ln>
        </p:spPr>
      </p:pic>
      <p:sp>
        <p:nvSpPr>
          <p:cNvPr id="172" name="Google Shape;172;p29"/>
          <p:cNvSpPr txBox="1"/>
          <p:nvPr/>
        </p:nvSpPr>
        <p:spPr>
          <a:xfrm>
            <a:off x="3129400" y="2571750"/>
            <a:ext cx="27312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Calibri"/>
                <a:ea typeface="Calibri"/>
                <a:cs typeface="Calibri"/>
                <a:sym typeface="Calibri"/>
              </a:rPr>
              <a:t>Critical access hospitals:</a:t>
            </a:r>
            <a:endParaRPr b="1">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Have 25 or fewer acute care inpatient beds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Be located more than 35 miles from another hospital</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Maintain annual average length of stay of 96 hours or less for acute care patients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Provide 24/7 emergency care services</a:t>
            </a:r>
            <a:endParaRPr>
              <a:latin typeface="Calibri"/>
              <a:ea typeface="Calibri"/>
              <a:cs typeface="Calibri"/>
              <a:sym typeface="Calibri"/>
            </a:endParaRPr>
          </a:p>
        </p:txBody>
      </p:sp>
      <p:sp>
        <p:nvSpPr>
          <p:cNvPr id="173" name="Google Shape;173;p29"/>
          <p:cNvSpPr txBox="1"/>
          <p:nvPr/>
        </p:nvSpPr>
        <p:spPr>
          <a:xfrm>
            <a:off x="248300" y="2767175"/>
            <a:ext cx="28254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highlight>
                  <a:srgbClr val="FFFFFF"/>
                </a:highlight>
                <a:latin typeface="Calibri"/>
                <a:ea typeface="Calibri"/>
                <a:cs typeface="Calibri"/>
                <a:sym typeface="Calibri"/>
              </a:rPr>
              <a:t>Acute Care Hospitals:</a:t>
            </a:r>
            <a:endParaRPr b="1">
              <a:highlight>
                <a:srgbClr val="FFFFFF"/>
              </a:highlight>
              <a:latin typeface="Calibri"/>
              <a:ea typeface="Calibri"/>
              <a:cs typeface="Calibri"/>
              <a:sym typeface="Calibri"/>
            </a:endParaRPr>
          </a:p>
          <a:p>
            <a:pPr indent="0" lvl="0" marL="0" rtl="0" algn="l">
              <a:spcBef>
                <a:spcPts val="0"/>
              </a:spcBef>
              <a:spcAft>
                <a:spcPts val="0"/>
              </a:spcAft>
              <a:buNone/>
            </a:pPr>
            <a:r>
              <a:rPr lang="en">
                <a:solidFill>
                  <a:srgbClr val="333333"/>
                </a:solidFill>
                <a:highlight>
                  <a:srgbClr val="FFFFFF"/>
                </a:highlight>
                <a:latin typeface="Calibri"/>
                <a:ea typeface="Calibri"/>
                <a:cs typeface="Calibri"/>
                <a:sym typeface="Calibri"/>
              </a:rPr>
              <a:t>Acute care is a branch of healthcare where a person receives active but short-term treatment for a severe injury or episode of illness, an urgent medical condition, or during recovery from surgery.</a:t>
            </a:r>
            <a:endParaRPr>
              <a:latin typeface="Calibri"/>
              <a:ea typeface="Calibri"/>
              <a:cs typeface="Calibri"/>
              <a:sym typeface="Calibri"/>
            </a:endParaRPr>
          </a:p>
        </p:txBody>
      </p:sp>
      <p:sp>
        <p:nvSpPr>
          <p:cNvPr id="174" name="Google Shape;174;p29"/>
          <p:cNvSpPr txBox="1"/>
          <p:nvPr/>
        </p:nvSpPr>
        <p:spPr>
          <a:xfrm>
            <a:off x="2465800" y="291125"/>
            <a:ext cx="4058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libri"/>
                <a:ea typeface="Calibri"/>
                <a:cs typeface="Calibri"/>
                <a:sym typeface="Calibri"/>
              </a:rPr>
              <a:t>Most hospitals have acute care</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Children's</a:t>
            </a:r>
            <a:r>
              <a:rPr lang="en">
                <a:latin typeface="Calibri"/>
                <a:ea typeface="Calibri"/>
                <a:cs typeface="Calibri"/>
                <a:sym typeface="Calibri"/>
              </a:rPr>
              <a:t>’ hospitals are very low in number</a:t>
            </a:r>
            <a:endParaRPr>
              <a:latin typeface="Calibri"/>
              <a:ea typeface="Calibri"/>
              <a:cs typeface="Calibri"/>
              <a:sym typeface="Calibri"/>
            </a:endParaRPr>
          </a:p>
        </p:txBody>
      </p:sp>
      <p:sp>
        <p:nvSpPr>
          <p:cNvPr id="175" name="Google Shape;175;p29"/>
          <p:cNvSpPr txBox="1"/>
          <p:nvPr/>
        </p:nvSpPr>
        <p:spPr>
          <a:xfrm>
            <a:off x="6387100" y="2919575"/>
            <a:ext cx="2328900" cy="1262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980000"/>
                </a:solidFill>
                <a:latin typeface="Calibri"/>
                <a:ea typeface="Calibri"/>
                <a:cs typeface="Calibri"/>
                <a:sym typeface="Calibri"/>
              </a:rPr>
              <a:t>Lesser critical access  hospitals mean that there are less standalone hospitals that do not have another hospital in a 35 mile radius</a:t>
            </a:r>
            <a:endParaRPr>
              <a:solidFill>
                <a:srgbClr val="9800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30"/>
          <p:cNvPicPr preferRelativeResize="0"/>
          <p:nvPr/>
        </p:nvPicPr>
        <p:blipFill rotWithShape="1">
          <a:blip r:embed="rId3">
            <a:alphaModFix/>
          </a:blip>
          <a:srcRect b="0" l="0" r="0" t="0"/>
          <a:stretch/>
        </p:blipFill>
        <p:spPr>
          <a:xfrm>
            <a:off x="0" y="1182873"/>
            <a:ext cx="9144000" cy="2520902"/>
          </a:xfrm>
          <a:prstGeom prst="rect">
            <a:avLst/>
          </a:prstGeom>
          <a:noFill/>
          <a:ln>
            <a:noFill/>
          </a:ln>
        </p:spPr>
      </p:pic>
      <p:sp>
        <p:nvSpPr>
          <p:cNvPr id="181" name="Google Shape;181;p30"/>
          <p:cNvSpPr txBox="1"/>
          <p:nvPr/>
        </p:nvSpPr>
        <p:spPr>
          <a:xfrm>
            <a:off x="282550" y="145550"/>
            <a:ext cx="8715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Calibri"/>
                <a:ea typeface="Calibri"/>
                <a:cs typeface="Calibri"/>
                <a:sym typeface="Calibri"/>
              </a:rPr>
              <a:t>Quality Parameters:</a:t>
            </a:r>
            <a:endParaRPr b="1">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M</a:t>
            </a:r>
            <a:r>
              <a:rPr lang="en">
                <a:latin typeface="Calibri"/>
                <a:ea typeface="Calibri"/>
                <a:cs typeface="Calibri"/>
                <a:sym typeface="Calibri"/>
              </a:rPr>
              <a:t>ortality, Safety of care, Readmission, Patient experience, Effectiveness of care, Timeliness of care and Efficient use of medical imaging</a:t>
            </a:r>
            <a:r>
              <a:rPr lang="en">
                <a:solidFill>
                  <a:srgbClr val="C00000"/>
                </a:solidFill>
                <a:latin typeface="Calibri"/>
                <a:ea typeface="Calibri"/>
                <a:cs typeface="Calibri"/>
                <a:sym typeface="Calibri"/>
              </a:rPr>
              <a:t> </a:t>
            </a:r>
            <a:endParaRPr sz="1700">
              <a:latin typeface="Calibri"/>
              <a:ea typeface="Calibri"/>
              <a:cs typeface="Calibri"/>
              <a:sym typeface="Calibri"/>
            </a:endParaRPr>
          </a:p>
        </p:txBody>
      </p:sp>
      <p:sp>
        <p:nvSpPr>
          <p:cNvPr id="182" name="Google Shape;182;p30"/>
          <p:cNvSpPr txBox="1"/>
          <p:nvPr/>
        </p:nvSpPr>
        <p:spPr>
          <a:xfrm>
            <a:off x="469175" y="3799725"/>
            <a:ext cx="81354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Texas has most hospitals with quality of care better than the national average</a:t>
            </a:r>
            <a:endParaRPr>
              <a:solidFill>
                <a:schemeClr val="dk1"/>
              </a:solidFill>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solidFill>
                  <a:schemeClr val="dk1"/>
                </a:solidFill>
                <a:latin typeface="Calibri"/>
                <a:ea typeface="Calibri"/>
                <a:cs typeface="Calibri"/>
                <a:sym typeface="Calibri"/>
              </a:rPr>
              <a:t>AK, AZ, CT, NJ, MN, NV, NY are the states that have more hospitals with quality of care lower than the national average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31"/>
          <p:cNvPicPr preferRelativeResize="0"/>
          <p:nvPr/>
        </p:nvPicPr>
        <p:blipFill rotWithShape="1">
          <a:blip r:embed="rId3">
            <a:alphaModFix/>
          </a:blip>
          <a:srcRect b="0" l="0" r="0" t="0"/>
          <a:stretch/>
        </p:blipFill>
        <p:spPr>
          <a:xfrm>
            <a:off x="95250" y="133350"/>
            <a:ext cx="8953500" cy="2238375"/>
          </a:xfrm>
          <a:prstGeom prst="rect">
            <a:avLst/>
          </a:prstGeom>
          <a:noFill/>
          <a:ln>
            <a:noFill/>
          </a:ln>
        </p:spPr>
      </p:pic>
      <p:pic>
        <p:nvPicPr>
          <p:cNvPr id="188" name="Google Shape;188;p31"/>
          <p:cNvPicPr preferRelativeResize="0"/>
          <p:nvPr/>
        </p:nvPicPr>
        <p:blipFill rotWithShape="1">
          <a:blip r:embed="rId4">
            <a:alphaModFix/>
          </a:blip>
          <a:srcRect b="0" l="0" r="0" t="0"/>
          <a:stretch/>
        </p:blipFill>
        <p:spPr>
          <a:xfrm>
            <a:off x="2748365" y="2677299"/>
            <a:ext cx="6251121" cy="1968797"/>
          </a:xfrm>
          <a:prstGeom prst="rect">
            <a:avLst/>
          </a:prstGeom>
          <a:noFill/>
          <a:ln>
            <a:noFill/>
          </a:ln>
        </p:spPr>
      </p:pic>
      <p:sp>
        <p:nvSpPr>
          <p:cNvPr id="189" name="Google Shape;189;p31"/>
          <p:cNvSpPr txBox="1"/>
          <p:nvPr/>
        </p:nvSpPr>
        <p:spPr>
          <a:xfrm>
            <a:off x="428075" y="2619900"/>
            <a:ext cx="3227700" cy="1262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Calibri"/>
              <a:buChar char="●"/>
            </a:pPr>
            <a:r>
              <a:rPr lang="en">
                <a:latin typeface="Calibri"/>
                <a:ea typeface="Calibri"/>
                <a:cs typeface="Calibri"/>
                <a:sym typeface="Calibri"/>
              </a:rPr>
              <a:t>More private than government hospitals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Proprietary hospitals come in second after voluntary non-profit private hospitals</a:t>
            </a:r>
            <a:endParaRPr>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grpSp>
        <p:nvGrpSpPr>
          <p:cNvPr id="195" name="Google Shape;195;p32"/>
          <p:cNvGrpSpPr/>
          <p:nvPr/>
        </p:nvGrpSpPr>
        <p:grpSpPr>
          <a:xfrm>
            <a:off x="0" y="25850"/>
            <a:ext cx="9144000" cy="5096656"/>
            <a:chOff x="0" y="62459"/>
            <a:chExt cx="12192000" cy="6795541"/>
          </a:xfrm>
        </p:grpSpPr>
        <p:pic>
          <p:nvPicPr>
            <p:cNvPr id="196" name="Google Shape;196;p32"/>
            <p:cNvPicPr preferRelativeResize="0"/>
            <p:nvPr/>
          </p:nvPicPr>
          <p:blipFill rotWithShape="1">
            <a:blip r:embed="rId3">
              <a:alphaModFix/>
            </a:blip>
            <a:srcRect b="0" l="0" r="0" t="0"/>
            <a:stretch/>
          </p:blipFill>
          <p:spPr>
            <a:xfrm>
              <a:off x="0" y="62459"/>
              <a:ext cx="12192000" cy="6795541"/>
            </a:xfrm>
            <a:prstGeom prst="rect">
              <a:avLst/>
            </a:prstGeom>
            <a:noFill/>
            <a:ln>
              <a:noFill/>
            </a:ln>
          </p:spPr>
        </p:pic>
        <p:pic>
          <p:nvPicPr>
            <p:cNvPr id="197" name="Google Shape;197;p32"/>
            <p:cNvPicPr preferRelativeResize="0"/>
            <p:nvPr/>
          </p:nvPicPr>
          <p:blipFill rotWithShape="1">
            <a:blip r:embed="rId4">
              <a:alphaModFix/>
            </a:blip>
            <a:srcRect b="0" l="0" r="0" t="0"/>
            <a:stretch/>
          </p:blipFill>
          <p:spPr>
            <a:xfrm>
              <a:off x="10244284" y="4453915"/>
              <a:ext cx="1773548" cy="1844248"/>
            </a:xfrm>
            <a:prstGeom prst="rect">
              <a:avLst/>
            </a:prstGeom>
            <a:noFill/>
            <a:ln cap="flat" cmpd="sng" w="19050">
              <a:solidFill>
                <a:schemeClr val="dk1"/>
              </a:solidFill>
              <a:prstDash val="solid"/>
              <a:round/>
              <a:headEnd len="sm" w="sm" type="none"/>
              <a:tailEnd len="sm" w="sm" type="none"/>
            </a:ln>
          </p:spPr>
        </p:pic>
        <p:pic>
          <p:nvPicPr>
            <p:cNvPr id="198" name="Google Shape;198;p32"/>
            <p:cNvPicPr preferRelativeResize="0"/>
            <p:nvPr/>
          </p:nvPicPr>
          <p:blipFill rotWithShape="1">
            <a:blip r:embed="rId5">
              <a:alphaModFix/>
            </a:blip>
            <a:srcRect b="0" l="0" r="0" t="0"/>
            <a:stretch/>
          </p:blipFill>
          <p:spPr>
            <a:xfrm>
              <a:off x="107950" y="5477065"/>
              <a:ext cx="1686235" cy="1268963"/>
            </a:xfrm>
            <a:prstGeom prst="rect">
              <a:avLst/>
            </a:prstGeom>
            <a:noFill/>
            <a:ln cap="flat" cmpd="sng" w="19050">
              <a:solidFill>
                <a:schemeClr val="dk1"/>
              </a:solidFill>
              <a:prstDash val="solid"/>
              <a:round/>
              <a:headEnd len="sm" w="sm" type="none"/>
              <a:tailEnd len="sm" w="sm" type="none"/>
            </a:ln>
          </p:spPr>
        </p:pic>
      </p:grpSp>
      <p:sp>
        <p:nvSpPr>
          <p:cNvPr id="199" name="Google Shape;199;p32"/>
          <p:cNvSpPr txBox="1"/>
          <p:nvPr/>
        </p:nvSpPr>
        <p:spPr>
          <a:xfrm>
            <a:off x="7748425" y="2851075"/>
            <a:ext cx="11643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sz="1300">
                <a:solidFill>
                  <a:schemeClr val="dk1"/>
                </a:solidFill>
                <a:latin typeface="Calibri"/>
                <a:ea typeface="Calibri"/>
                <a:cs typeface="Calibri"/>
                <a:sym typeface="Calibri"/>
              </a:rPr>
              <a:t>ALASKA</a:t>
            </a:r>
            <a:endParaRPr b="1" sz="1300">
              <a:solidFill>
                <a:schemeClr val="dk1"/>
              </a:solidFill>
              <a:latin typeface="Calibri"/>
              <a:ea typeface="Calibri"/>
              <a:cs typeface="Calibri"/>
              <a:sym typeface="Calibri"/>
            </a:endParaRPr>
          </a:p>
        </p:txBody>
      </p:sp>
      <p:sp>
        <p:nvSpPr>
          <p:cNvPr id="200" name="Google Shape;200;p32"/>
          <p:cNvSpPr txBox="1"/>
          <p:nvPr/>
        </p:nvSpPr>
        <p:spPr>
          <a:xfrm>
            <a:off x="66800" y="3645600"/>
            <a:ext cx="12345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Calibri"/>
                <a:ea typeface="Calibri"/>
                <a:cs typeface="Calibri"/>
                <a:sym typeface="Calibri"/>
              </a:rPr>
              <a:t>HAWAII</a:t>
            </a:r>
            <a:endParaRPr b="1" sz="1300">
              <a:solidFill>
                <a:schemeClr val="dk1"/>
              </a:solidFill>
              <a:latin typeface="Calibri"/>
              <a:ea typeface="Calibri"/>
              <a:cs typeface="Calibri"/>
              <a:sym typeface="Calibri"/>
            </a:endParaRPr>
          </a:p>
        </p:txBody>
      </p:sp>
      <p:sp>
        <p:nvSpPr>
          <p:cNvPr id="201" name="Google Shape;201;p32"/>
          <p:cNvSpPr txBox="1"/>
          <p:nvPr/>
        </p:nvSpPr>
        <p:spPr>
          <a:xfrm>
            <a:off x="5912725" y="125000"/>
            <a:ext cx="3000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dk1"/>
                </a:solidFill>
                <a:latin typeface="Calibri"/>
                <a:ea typeface="Calibri"/>
                <a:cs typeface="Calibri"/>
                <a:sym typeface="Calibri"/>
              </a:rPr>
              <a:t>Population Heat Map</a:t>
            </a:r>
            <a:endParaRPr b="1" sz="16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grpSp>
        <p:nvGrpSpPr>
          <p:cNvPr id="206" name="Google Shape;206;p33"/>
          <p:cNvGrpSpPr/>
          <p:nvPr/>
        </p:nvGrpSpPr>
        <p:grpSpPr>
          <a:xfrm>
            <a:off x="23026" y="0"/>
            <a:ext cx="9097948" cy="5143500"/>
            <a:chOff x="30701" y="0"/>
            <a:chExt cx="12130597" cy="6858000"/>
          </a:xfrm>
        </p:grpSpPr>
        <p:pic>
          <p:nvPicPr>
            <p:cNvPr id="207" name="Google Shape;207;p33"/>
            <p:cNvPicPr preferRelativeResize="0"/>
            <p:nvPr/>
          </p:nvPicPr>
          <p:blipFill rotWithShape="1">
            <a:blip r:embed="rId3">
              <a:alphaModFix/>
            </a:blip>
            <a:srcRect b="0" l="0" r="0" t="0"/>
            <a:stretch/>
          </p:blipFill>
          <p:spPr>
            <a:xfrm>
              <a:off x="30701" y="0"/>
              <a:ext cx="12130597" cy="6858000"/>
            </a:xfrm>
            <a:prstGeom prst="rect">
              <a:avLst/>
            </a:prstGeom>
            <a:noFill/>
            <a:ln>
              <a:noFill/>
            </a:ln>
          </p:spPr>
        </p:pic>
        <p:pic>
          <p:nvPicPr>
            <p:cNvPr id="208" name="Google Shape;208;p33"/>
            <p:cNvPicPr preferRelativeResize="0"/>
            <p:nvPr/>
          </p:nvPicPr>
          <p:blipFill rotWithShape="1">
            <a:blip r:embed="rId4">
              <a:alphaModFix/>
            </a:blip>
            <a:srcRect b="0" l="0" r="0" t="0"/>
            <a:stretch/>
          </p:blipFill>
          <p:spPr>
            <a:xfrm>
              <a:off x="10198359" y="4277868"/>
              <a:ext cx="1877466" cy="1973639"/>
            </a:xfrm>
            <a:prstGeom prst="rect">
              <a:avLst/>
            </a:prstGeom>
            <a:noFill/>
            <a:ln cap="flat" cmpd="sng" w="19050">
              <a:solidFill>
                <a:schemeClr val="dk1"/>
              </a:solidFill>
              <a:prstDash val="solid"/>
              <a:round/>
              <a:headEnd len="sm" w="sm" type="none"/>
              <a:tailEnd len="sm" w="sm" type="none"/>
            </a:ln>
          </p:spPr>
        </p:pic>
        <p:pic>
          <p:nvPicPr>
            <p:cNvPr id="209" name="Google Shape;209;p33"/>
            <p:cNvPicPr preferRelativeResize="0"/>
            <p:nvPr/>
          </p:nvPicPr>
          <p:blipFill rotWithShape="1">
            <a:blip r:embed="rId5">
              <a:alphaModFix/>
            </a:blip>
            <a:srcRect b="0" l="0" r="0" t="0"/>
            <a:stretch/>
          </p:blipFill>
          <p:spPr>
            <a:xfrm>
              <a:off x="97513" y="5283349"/>
              <a:ext cx="1690448" cy="1316653"/>
            </a:xfrm>
            <a:prstGeom prst="rect">
              <a:avLst/>
            </a:prstGeom>
            <a:noFill/>
            <a:ln cap="flat" cmpd="sng" w="19050">
              <a:solidFill>
                <a:schemeClr val="dk1"/>
              </a:solidFill>
              <a:prstDash val="solid"/>
              <a:round/>
              <a:headEnd len="sm" w="sm" type="none"/>
              <a:tailEnd len="sm" w="sm" type="none"/>
            </a:ln>
          </p:spPr>
        </p:pic>
      </p:grpSp>
      <p:sp>
        <p:nvSpPr>
          <p:cNvPr id="210" name="Google Shape;210;p33"/>
          <p:cNvSpPr txBox="1"/>
          <p:nvPr/>
        </p:nvSpPr>
        <p:spPr>
          <a:xfrm>
            <a:off x="137000" y="3527450"/>
            <a:ext cx="1035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latin typeface="Calibri"/>
                <a:ea typeface="Calibri"/>
                <a:cs typeface="Calibri"/>
                <a:sym typeface="Calibri"/>
              </a:rPr>
              <a:t>HAWAII</a:t>
            </a:r>
            <a:endParaRPr b="1" sz="1300">
              <a:latin typeface="Calibri"/>
              <a:ea typeface="Calibri"/>
              <a:cs typeface="Calibri"/>
              <a:sym typeface="Calibri"/>
            </a:endParaRPr>
          </a:p>
        </p:txBody>
      </p:sp>
      <p:sp>
        <p:nvSpPr>
          <p:cNvPr id="211" name="Google Shape;211;p33"/>
          <p:cNvSpPr txBox="1"/>
          <p:nvPr/>
        </p:nvSpPr>
        <p:spPr>
          <a:xfrm>
            <a:off x="7798075" y="2746600"/>
            <a:ext cx="11403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Calibri"/>
                <a:ea typeface="Calibri"/>
                <a:cs typeface="Calibri"/>
                <a:sym typeface="Calibri"/>
              </a:rPr>
              <a:t>ALASKA</a:t>
            </a:r>
            <a:endParaRPr/>
          </a:p>
        </p:txBody>
      </p:sp>
      <p:sp>
        <p:nvSpPr>
          <p:cNvPr id="212" name="Google Shape;212;p33"/>
          <p:cNvSpPr txBox="1"/>
          <p:nvPr/>
        </p:nvSpPr>
        <p:spPr>
          <a:xfrm>
            <a:off x="5976125" y="59950"/>
            <a:ext cx="3000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dk1"/>
                </a:solidFill>
                <a:latin typeface="Calibri"/>
                <a:ea typeface="Calibri"/>
                <a:cs typeface="Calibri"/>
                <a:sym typeface="Calibri"/>
              </a:rPr>
              <a:t>Median Income</a:t>
            </a:r>
            <a:r>
              <a:rPr b="1" lang="en" sz="1600">
                <a:solidFill>
                  <a:schemeClr val="dk1"/>
                </a:solidFill>
                <a:latin typeface="Calibri"/>
                <a:ea typeface="Calibri"/>
                <a:cs typeface="Calibri"/>
                <a:sym typeface="Calibri"/>
              </a:rPr>
              <a:t> Heat Map</a:t>
            </a:r>
            <a:endParaRPr b="1" sz="16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